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413" r:id="rId3"/>
    <p:sldId id="502" r:id="rId4"/>
    <p:sldId id="409" r:id="rId5"/>
    <p:sldId id="402" r:id="rId6"/>
    <p:sldId id="406" r:id="rId7"/>
    <p:sldId id="428" r:id="rId8"/>
    <p:sldId id="416" r:id="rId9"/>
    <p:sldId id="417" r:id="rId10"/>
    <p:sldId id="414" r:id="rId11"/>
    <p:sldId id="444" r:id="rId12"/>
    <p:sldId id="373" r:id="rId13"/>
    <p:sldId id="429" r:id="rId14"/>
    <p:sldId id="421" r:id="rId15"/>
    <p:sldId id="430" r:id="rId16"/>
    <p:sldId id="448" r:id="rId17"/>
    <p:sldId id="420" r:id="rId18"/>
    <p:sldId id="418" r:id="rId19"/>
    <p:sldId id="419" r:id="rId20"/>
    <p:sldId id="449" r:id="rId21"/>
    <p:sldId id="450" r:id="rId22"/>
    <p:sldId id="386" r:id="rId23"/>
    <p:sldId id="382" r:id="rId24"/>
    <p:sldId id="451" r:id="rId25"/>
    <p:sldId id="383" r:id="rId26"/>
    <p:sldId id="500" r:id="rId27"/>
    <p:sldId id="501" r:id="rId28"/>
    <p:sldId id="503" r:id="rId29"/>
    <p:sldId id="329" r:id="rId30"/>
    <p:sldId id="354" r:id="rId31"/>
  </p:sldIdLst>
  <p:sldSz cx="12188825" cy="7242175"/>
  <p:notesSz cx="6858000" cy="9144000"/>
  <p:defaultTextStyle>
    <a:defPPr>
      <a:defRPr lang="en-US"/>
    </a:defPPr>
    <a:lvl1pPr marL="0" algn="l" defTabSz="1110264" rtl="0" eaLnBrk="1" latinLnBrk="0" hangingPunct="1">
      <a:defRPr sz="2200" kern="1200">
        <a:solidFill>
          <a:schemeClr val="tx1"/>
        </a:solidFill>
        <a:latin typeface="+mn-lt"/>
        <a:ea typeface="+mn-ea"/>
        <a:cs typeface="+mn-cs"/>
      </a:defRPr>
    </a:lvl1pPr>
    <a:lvl2pPr marL="555132" algn="l" defTabSz="1110264" rtl="0" eaLnBrk="1" latinLnBrk="0" hangingPunct="1">
      <a:defRPr sz="2200" kern="1200">
        <a:solidFill>
          <a:schemeClr val="tx1"/>
        </a:solidFill>
        <a:latin typeface="+mn-lt"/>
        <a:ea typeface="+mn-ea"/>
        <a:cs typeface="+mn-cs"/>
      </a:defRPr>
    </a:lvl2pPr>
    <a:lvl3pPr marL="1110264" algn="l" defTabSz="1110264" rtl="0" eaLnBrk="1" latinLnBrk="0" hangingPunct="1">
      <a:defRPr sz="2200" kern="1200">
        <a:solidFill>
          <a:schemeClr val="tx1"/>
        </a:solidFill>
        <a:latin typeface="+mn-lt"/>
        <a:ea typeface="+mn-ea"/>
        <a:cs typeface="+mn-cs"/>
      </a:defRPr>
    </a:lvl3pPr>
    <a:lvl4pPr marL="1665397" algn="l" defTabSz="1110264" rtl="0" eaLnBrk="1" latinLnBrk="0" hangingPunct="1">
      <a:defRPr sz="2200" kern="1200">
        <a:solidFill>
          <a:schemeClr val="tx1"/>
        </a:solidFill>
        <a:latin typeface="+mn-lt"/>
        <a:ea typeface="+mn-ea"/>
        <a:cs typeface="+mn-cs"/>
      </a:defRPr>
    </a:lvl4pPr>
    <a:lvl5pPr marL="2220529" algn="l" defTabSz="1110264" rtl="0" eaLnBrk="1" latinLnBrk="0" hangingPunct="1">
      <a:defRPr sz="2200" kern="1200">
        <a:solidFill>
          <a:schemeClr val="tx1"/>
        </a:solidFill>
        <a:latin typeface="+mn-lt"/>
        <a:ea typeface="+mn-ea"/>
        <a:cs typeface="+mn-cs"/>
      </a:defRPr>
    </a:lvl5pPr>
    <a:lvl6pPr marL="2775661" algn="l" defTabSz="1110264" rtl="0" eaLnBrk="1" latinLnBrk="0" hangingPunct="1">
      <a:defRPr sz="2200" kern="1200">
        <a:solidFill>
          <a:schemeClr val="tx1"/>
        </a:solidFill>
        <a:latin typeface="+mn-lt"/>
        <a:ea typeface="+mn-ea"/>
        <a:cs typeface="+mn-cs"/>
      </a:defRPr>
    </a:lvl6pPr>
    <a:lvl7pPr marL="3330793" algn="l" defTabSz="1110264" rtl="0" eaLnBrk="1" latinLnBrk="0" hangingPunct="1">
      <a:defRPr sz="2200" kern="1200">
        <a:solidFill>
          <a:schemeClr val="tx1"/>
        </a:solidFill>
        <a:latin typeface="+mn-lt"/>
        <a:ea typeface="+mn-ea"/>
        <a:cs typeface="+mn-cs"/>
      </a:defRPr>
    </a:lvl7pPr>
    <a:lvl8pPr marL="3885926" algn="l" defTabSz="1110264" rtl="0" eaLnBrk="1" latinLnBrk="0" hangingPunct="1">
      <a:defRPr sz="2200" kern="1200">
        <a:solidFill>
          <a:schemeClr val="tx1"/>
        </a:solidFill>
        <a:latin typeface="+mn-lt"/>
        <a:ea typeface="+mn-ea"/>
        <a:cs typeface="+mn-cs"/>
      </a:defRPr>
    </a:lvl8pPr>
    <a:lvl9pPr marL="4441058" algn="l" defTabSz="1110264"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1">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3"/>
    <p:restoredTop sz="94808"/>
  </p:normalViewPr>
  <p:slideViewPr>
    <p:cSldViewPr>
      <p:cViewPr varScale="1">
        <p:scale>
          <a:sx n="79" d="100"/>
          <a:sy n="79" d="100"/>
        </p:scale>
        <p:origin x="728" y="192"/>
      </p:cViewPr>
      <p:guideLst>
        <p:guide orient="horz" pos="2281"/>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2D345-67C4-A247-A590-364D411E40DB}" type="doc">
      <dgm:prSet loTypeId="urn:microsoft.com/office/officeart/2005/8/layout/process1" loCatId="" qsTypeId="urn:microsoft.com/office/officeart/2005/8/quickstyle/simple1" qsCatId="simple" csTypeId="urn:microsoft.com/office/officeart/2005/8/colors/colorful2" csCatId="colorful" phldr="1"/>
      <dgm:spPr/>
      <dgm:t>
        <a:bodyPr/>
        <a:lstStyle/>
        <a:p>
          <a:endParaRPr lang="en-US"/>
        </a:p>
      </dgm:t>
    </dgm:pt>
    <dgm:pt modelId="{B2A4BA27-3626-4C43-A293-5F0E4536D016}">
      <dgm:prSet phldrT="[Text]"/>
      <dgm:spPr/>
      <dgm:t>
        <a:bodyPr/>
        <a:lstStyle/>
        <a:p>
          <a:r>
            <a:rPr lang="en-US" dirty="0"/>
            <a:t>1.Verify Mobile Number</a:t>
          </a:r>
        </a:p>
      </dgm:t>
    </dgm:pt>
    <dgm:pt modelId="{FB0B2AE6-214C-4142-B0EC-E7203BC7F71E}" type="parTrans" cxnId="{B49D7B98-9545-3645-BAA4-2ED8F46DAEB0}">
      <dgm:prSet/>
      <dgm:spPr/>
      <dgm:t>
        <a:bodyPr/>
        <a:lstStyle/>
        <a:p>
          <a:endParaRPr lang="en-US"/>
        </a:p>
      </dgm:t>
    </dgm:pt>
    <dgm:pt modelId="{83920AD7-7A23-8A49-B1A9-F1C7E005909B}" type="sibTrans" cxnId="{B49D7B98-9545-3645-BAA4-2ED8F46DAEB0}">
      <dgm:prSet/>
      <dgm:spPr/>
      <dgm:t>
        <a:bodyPr/>
        <a:lstStyle/>
        <a:p>
          <a:endParaRPr lang="en-US"/>
        </a:p>
      </dgm:t>
    </dgm:pt>
    <dgm:pt modelId="{E59F7DF3-204F-F940-AEBC-23D0183BEEA7}">
      <dgm:prSet phldrT="[Text]"/>
      <dgm:spPr/>
      <dgm:t>
        <a:bodyPr/>
        <a:lstStyle/>
        <a:p>
          <a:r>
            <a:rPr lang="en-US" dirty="0"/>
            <a:t>2.Make VPA</a:t>
          </a:r>
        </a:p>
      </dgm:t>
    </dgm:pt>
    <dgm:pt modelId="{7174EBFA-58CA-FE45-A10A-F99CB25BBDB3}" type="parTrans" cxnId="{4B85D2B4-E2AE-B64B-9728-D2C5C204E802}">
      <dgm:prSet/>
      <dgm:spPr/>
      <dgm:t>
        <a:bodyPr/>
        <a:lstStyle/>
        <a:p>
          <a:endParaRPr lang="en-US"/>
        </a:p>
      </dgm:t>
    </dgm:pt>
    <dgm:pt modelId="{03127096-4F92-4746-8BF9-B31F26D04718}" type="sibTrans" cxnId="{4B85D2B4-E2AE-B64B-9728-D2C5C204E802}">
      <dgm:prSet/>
      <dgm:spPr/>
      <dgm:t>
        <a:bodyPr/>
        <a:lstStyle/>
        <a:p>
          <a:endParaRPr lang="en-US"/>
        </a:p>
      </dgm:t>
    </dgm:pt>
    <dgm:pt modelId="{A255CEC9-3548-EA46-94AD-F3A8D64F9091}">
      <dgm:prSet phldrT="[Text]"/>
      <dgm:spPr/>
      <dgm:t>
        <a:bodyPr/>
        <a:lstStyle/>
        <a:p>
          <a:r>
            <a:rPr lang="en-US" dirty="0"/>
            <a:t>3. Link Bank Account</a:t>
          </a:r>
        </a:p>
      </dgm:t>
    </dgm:pt>
    <dgm:pt modelId="{87647A92-55D3-D04D-98F7-68B1082E8CAE}" type="parTrans" cxnId="{5C4ED2E4-D971-0849-8BD3-A9EF394637C4}">
      <dgm:prSet/>
      <dgm:spPr/>
      <dgm:t>
        <a:bodyPr/>
        <a:lstStyle/>
        <a:p>
          <a:endParaRPr lang="en-US"/>
        </a:p>
      </dgm:t>
    </dgm:pt>
    <dgm:pt modelId="{A9F309BD-C74F-9048-9D1E-F64409342EDE}" type="sibTrans" cxnId="{5C4ED2E4-D971-0849-8BD3-A9EF394637C4}">
      <dgm:prSet/>
      <dgm:spPr/>
      <dgm:t>
        <a:bodyPr/>
        <a:lstStyle/>
        <a:p>
          <a:endParaRPr lang="en-US"/>
        </a:p>
      </dgm:t>
    </dgm:pt>
    <dgm:pt modelId="{916C822F-86F7-1142-B41D-226ADCC671A0}">
      <dgm:prSet/>
      <dgm:spPr/>
      <dgm:t>
        <a:bodyPr/>
        <a:lstStyle/>
        <a:p>
          <a:r>
            <a:rPr lang="en-US" dirty="0"/>
            <a:t>4.Set UPI PIN</a:t>
          </a:r>
        </a:p>
      </dgm:t>
    </dgm:pt>
    <dgm:pt modelId="{016A4729-7BD3-C44B-B07A-774ACA544D58}" type="parTrans" cxnId="{3CDCFDF1-A369-4447-B67C-C558E4366196}">
      <dgm:prSet/>
      <dgm:spPr/>
      <dgm:t>
        <a:bodyPr/>
        <a:lstStyle/>
        <a:p>
          <a:endParaRPr lang="en-US"/>
        </a:p>
      </dgm:t>
    </dgm:pt>
    <dgm:pt modelId="{DD922D39-4BB4-874B-90A6-80D2C0CCDEBF}" type="sibTrans" cxnId="{3CDCFDF1-A369-4447-B67C-C558E4366196}">
      <dgm:prSet/>
      <dgm:spPr/>
      <dgm:t>
        <a:bodyPr/>
        <a:lstStyle/>
        <a:p>
          <a:endParaRPr lang="en-US"/>
        </a:p>
      </dgm:t>
    </dgm:pt>
    <dgm:pt modelId="{6D9FB1B5-183D-F048-B687-895258463D5E}" type="pres">
      <dgm:prSet presAssocID="{84F2D345-67C4-A247-A590-364D411E40DB}" presName="Name0" presStyleCnt="0">
        <dgm:presLayoutVars>
          <dgm:dir/>
          <dgm:resizeHandles val="exact"/>
        </dgm:presLayoutVars>
      </dgm:prSet>
      <dgm:spPr/>
    </dgm:pt>
    <dgm:pt modelId="{150A32CA-0E7F-0A48-8EDD-4C4BED32FA9C}" type="pres">
      <dgm:prSet presAssocID="{B2A4BA27-3626-4C43-A293-5F0E4536D016}" presName="node" presStyleLbl="node1" presStyleIdx="0" presStyleCnt="4">
        <dgm:presLayoutVars>
          <dgm:bulletEnabled val="1"/>
        </dgm:presLayoutVars>
      </dgm:prSet>
      <dgm:spPr/>
    </dgm:pt>
    <dgm:pt modelId="{ED1DCB87-4CEF-324C-984D-C11EBEEBD603}" type="pres">
      <dgm:prSet presAssocID="{83920AD7-7A23-8A49-B1A9-F1C7E005909B}" presName="sibTrans" presStyleLbl="sibTrans2D1" presStyleIdx="0" presStyleCnt="3"/>
      <dgm:spPr/>
    </dgm:pt>
    <dgm:pt modelId="{0BB0EA3E-8022-274E-B342-18AB9F9DC1A5}" type="pres">
      <dgm:prSet presAssocID="{83920AD7-7A23-8A49-B1A9-F1C7E005909B}" presName="connectorText" presStyleLbl="sibTrans2D1" presStyleIdx="0" presStyleCnt="3"/>
      <dgm:spPr/>
    </dgm:pt>
    <dgm:pt modelId="{785FE286-48D5-F94F-B31F-0AF2BCB1FB5C}" type="pres">
      <dgm:prSet presAssocID="{E59F7DF3-204F-F940-AEBC-23D0183BEEA7}" presName="node" presStyleLbl="node1" presStyleIdx="1" presStyleCnt="4">
        <dgm:presLayoutVars>
          <dgm:bulletEnabled val="1"/>
        </dgm:presLayoutVars>
      </dgm:prSet>
      <dgm:spPr/>
    </dgm:pt>
    <dgm:pt modelId="{22B22463-247E-7F40-AC18-D7EFD1BE67E9}" type="pres">
      <dgm:prSet presAssocID="{03127096-4F92-4746-8BF9-B31F26D04718}" presName="sibTrans" presStyleLbl="sibTrans2D1" presStyleIdx="1" presStyleCnt="3"/>
      <dgm:spPr/>
    </dgm:pt>
    <dgm:pt modelId="{120D15AB-0309-3A4A-8A16-89297218F346}" type="pres">
      <dgm:prSet presAssocID="{03127096-4F92-4746-8BF9-B31F26D04718}" presName="connectorText" presStyleLbl="sibTrans2D1" presStyleIdx="1" presStyleCnt="3"/>
      <dgm:spPr/>
    </dgm:pt>
    <dgm:pt modelId="{3DE7D3FA-580B-344D-8245-19FBD2079344}" type="pres">
      <dgm:prSet presAssocID="{A255CEC9-3548-EA46-94AD-F3A8D64F9091}" presName="node" presStyleLbl="node1" presStyleIdx="2" presStyleCnt="4">
        <dgm:presLayoutVars>
          <dgm:bulletEnabled val="1"/>
        </dgm:presLayoutVars>
      </dgm:prSet>
      <dgm:spPr/>
    </dgm:pt>
    <dgm:pt modelId="{9CC8FBEA-CFEA-6145-BE1B-8CFFC74C1EE2}" type="pres">
      <dgm:prSet presAssocID="{A9F309BD-C74F-9048-9D1E-F64409342EDE}" presName="sibTrans" presStyleLbl="sibTrans2D1" presStyleIdx="2" presStyleCnt="3"/>
      <dgm:spPr/>
    </dgm:pt>
    <dgm:pt modelId="{2E227897-D878-454F-BEC2-06E87D40E0D8}" type="pres">
      <dgm:prSet presAssocID="{A9F309BD-C74F-9048-9D1E-F64409342EDE}" presName="connectorText" presStyleLbl="sibTrans2D1" presStyleIdx="2" presStyleCnt="3"/>
      <dgm:spPr/>
    </dgm:pt>
    <dgm:pt modelId="{D57C0816-4971-D840-8484-D0C694B0921E}" type="pres">
      <dgm:prSet presAssocID="{916C822F-86F7-1142-B41D-226ADCC671A0}" presName="node" presStyleLbl="node1" presStyleIdx="3" presStyleCnt="4">
        <dgm:presLayoutVars>
          <dgm:bulletEnabled val="1"/>
        </dgm:presLayoutVars>
      </dgm:prSet>
      <dgm:spPr/>
    </dgm:pt>
  </dgm:ptLst>
  <dgm:cxnLst>
    <dgm:cxn modelId="{08A7120F-B4D2-9641-8223-00958CAAF345}" type="presOf" srcId="{A255CEC9-3548-EA46-94AD-F3A8D64F9091}" destId="{3DE7D3FA-580B-344D-8245-19FBD2079344}" srcOrd="0" destOrd="0" presId="urn:microsoft.com/office/officeart/2005/8/layout/process1"/>
    <dgm:cxn modelId="{7F177A21-7814-8549-AE53-E4A3CFC4AB16}" type="presOf" srcId="{03127096-4F92-4746-8BF9-B31F26D04718}" destId="{120D15AB-0309-3A4A-8A16-89297218F346}" srcOrd="1" destOrd="0" presId="urn:microsoft.com/office/officeart/2005/8/layout/process1"/>
    <dgm:cxn modelId="{9072413B-6DE3-C447-B59B-13ED97C31D2C}" type="presOf" srcId="{E59F7DF3-204F-F940-AEBC-23D0183BEEA7}" destId="{785FE286-48D5-F94F-B31F-0AF2BCB1FB5C}" srcOrd="0" destOrd="0" presId="urn:microsoft.com/office/officeart/2005/8/layout/process1"/>
    <dgm:cxn modelId="{4516DB57-F631-C94E-84AD-F4D876D9F467}" type="presOf" srcId="{916C822F-86F7-1142-B41D-226ADCC671A0}" destId="{D57C0816-4971-D840-8484-D0C694B0921E}" srcOrd="0" destOrd="0" presId="urn:microsoft.com/office/officeart/2005/8/layout/process1"/>
    <dgm:cxn modelId="{D59E895F-8739-AE45-96A5-5D9746E9F035}" type="presOf" srcId="{83920AD7-7A23-8A49-B1A9-F1C7E005909B}" destId="{ED1DCB87-4CEF-324C-984D-C11EBEEBD603}" srcOrd="0" destOrd="0" presId="urn:microsoft.com/office/officeart/2005/8/layout/process1"/>
    <dgm:cxn modelId="{03396262-8881-A342-A9EE-D28CF0541FE7}" type="presOf" srcId="{03127096-4F92-4746-8BF9-B31F26D04718}" destId="{22B22463-247E-7F40-AC18-D7EFD1BE67E9}" srcOrd="0" destOrd="0" presId="urn:microsoft.com/office/officeart/2005/8/layout/process1"/>
    <dgm:cxn modelId="{CCF3306E-4068-F047-A20F-F90C22E85A5E}" type="presOf" srcId="{84F2D345-67C4-A247-A590-364D411E40DB}" destId="{6D9FB1B5-183D-F048-B687-895258463D5E}" srcOrd="0" destOrd="0" presId="urn:microsoft.com/office/officeart/2005/8/layout/process1"/>
    <dgm:cxn modelId="{A1032E86-6315-9B47-ACD5-4706E6B24943}" type="presOf" srcId="{A9F309BD-C74F-9048-9D1E-F64409342EDE}" destId="{9CC8FBEA-CFEA-6145-BE1B-8CFFC74C1EE2}" srcOrd="0" destOrd="0" presId="urn:microsoft.com/office/officeart/2005/8/layout/process1"/>
    <dgm:cxn modelId="{B49D7B98-9545-3645-BAA4-2ED8F46DAEB0}" srcId="{84F2D345-67C4-A247-A590-364D411E40DB}" destId="{B2A4BA27-3626-4C43-A293-5F0E4536D016}" srcOrd="0" destOrd="0" parTransId="{FB0B2AE6-214C-4142-B0EC-E7203BC7F71E}" sibTransId="{83920AD7-7A23-8A49-B1A9-F1C7E005909B}"/>
    <dgm:cxn modelId="{4B85D2B4-E2AE-B64B-9728-D2C5C204E802}" srcId="{84F2D345-67C4-A247-A590-364D411E40DB}" destId="{E59F7DF3-204F-F940-AEBC-23D0183BEEA7}" srcOrd="1" destOrd="0" parTransId="{7174EBFA-58CA-FE45-A10A-F99CB25BBDB3}" sibTransId="{03127096-4F92-4746-8BF9-B31F26D04718}"/>
    <dgm:cxn modelId="{DE9410C7-8B21-A34B-8200-185E4D5C49AF}" type="presOf" srcId="{B2A4BA27-3626-4C43-A293-5F0E4536D016}" destId="{150A32CA-0E7F-0A48-8EDD-4C4BED32FA9C}" srcOrd="0" destOrd="0" presId="urn:microsoft.com/office/officeart/2005/8/layout/process1"/>
    <dgm:cxn modelId="{96B876D0-02CF-A641-8DF0-8063861816C5}" type="presOf" srcId="{A9F309BD-C74F-9048-9D1E-F64409342EDE}" destId="{2E227897-D878-454F-BEC2-06E87D40E0D8}" srcOrd="1" destOrd="0" presId="urn:microsoft.com/office/officeart/2005/8/layout/process1"/>
    <dgm:cxn modelId="{5C4ED2E4-D971-0849-8BD3-A9EF394637C4}" srcId="{84F2D345-67C4-A247-A590-364D411E40DB}" destId="{A255CEC9-3548-EA46-94AD-F3A8D64F9091}" srcOrd="2" destOrd="0" parTransId="{87647A92-55D3-D04D-98F7-68B1082E8CAE}" sibTransId="{A9F309BD-C74F-9048-9D1E-F64409342EDE}"/>
    <dgm:cxn modelId="{3CDCFDF1-A369-4447-B67C-C558E4366196}" srcId="{84F2D345-67C4-A247-A590-364D411E40DB}" destId="{916C822F-86F7-1142-B41D-226ADCC671A0}" srcOrd="3" destOrd="0" parTransId="{016A4729-7BD3-C44B-B07A-774ACA544D58}" sibTransId="{DD922D39-4BB4-874B-90A6-80D2C0CCDEBF}"/>
    <dgm:cxn modelId="{D22D4EF3-EEEF-0442-8CC1-25C5F9B8F827}" type="presOf" srcId="{83920AD7-7A23-8A49-B1A9-F1C7E005909B}" destId="{0BB0EA3E-8022-274E-B342-18AB9F9DC1A5}" srcOrd="1" destOrd="0" presId="urn:microsoft.com/office/officeart/2005/8/layout/process1"/>
    <dgm:cxn modelId="{467FBFE1-8554-B84A-A03B-099A4BC1E28E}" type="presParOf" srcId="{6D9FB1B5-183D-F048-B687-895258463D5E}" destId="{150A32CA-0E7F-0A48-8EDD-4C4BED32FA9C}" srcOrd="0" destOrd="0" presId="urn:microsoft.com/office/officeart/2005/8/layout/process1"/>
    <dgm:cxn modelId="{4F0F6BF5-9616-A741-93E4-2A45E47F4CE1}" type="presParOf" srcId="{6D9FB1B5-183D-F048-B687-895258463D5E}" destId="{ED1DCB87-4CEF-324C-984D-C11EBEEBD603}" srcOrd="1" destOrd="0" presId="urn:microsoft.com/office/officeart/2005/8/layout/process1"/>
    <dgm:cxn modelId="{A9898503-407A-2A48-9D5C-C3DD91E79F31}" type="presParOf" srcId="{ED1DCB87-4CEF-324C-984D-C11EBEEBD603}" destId="{0BB0EA3E-8022-274E-B342-18AB9F9DC1A5}" srcOrd="0" destOrd="0" presId="urn:microsoft.com/office/officeart/2005/8/layout/process1"/>
    <dgm:cxn modelId="{6C9FBF57-0C6C-4144-85AD-04033D7B9BC0}" type="presParOf" srcId="{6D9FB1B5-183D-F048-B687-895258463D5E}" destId="{785FE286-48D5-F94F-B31F-0AF2BCB1FB5C}" srcOrd="2" destOrd="0" presId="urn:microsoft.com/office/officeart/2005/8/layout/process1"/>
    <dgm:cxn modelId="{867B7D18-5445-CE45-80D0-5B3F1A09842B}" type="presParOf" srcId="{6D9FB1B5-183D-F048-B687-895258463D5E}" destId="{22B22463-247E-7F40-AC18-D7EFD1BE67E9}" srcOrd="3" destOrd="0" presId="urn:microsoft.com/office/officeart/2005/8/layout/process1"/>
    <dgm:cxn modelId="{C547AC60-BD2B-2948-AE4A-8CB9B5C66D36}" type="presParOf" srcId="{22B22463-247E-7F40-AC18-D7EFD1BE67E9}" destId="{120D15AB-0309-3A4A-8A16-89297218F346}" srcOrd="0" destOrd="0" presId="urn:microsoft.com/office/officeart/2005/8/layout/process1"/>
    <dgm:cxn modelId="{244A775E-95B1-524F-BF9C-0F405B531D0E}" type="presParOf" srcId="{6D9FB1B5-183D-F048-B687-895258463D5E}" destId="{3DE7D3FA-580B-344D-8245-19FBD2079344}" srcOrd="4" destOrd="0" presId="urn:microsoft.com/office/officeart/2005/8/layout/process1"/>
    <dgm:cxn modelId="{2B9F744A-CE32-994C-926C-A2EFA77A11CF}" type="presParOf" srcId="{6D9FB1B5-183D-F048-B687-895258463D5E}" destId="{9CC8FBEA-CFEA-6145-BE1B-8CFFC74C1EE2}" srcOrd="5" destOrd="0" presId="urn:microsoft.com/office/officeart/2005/8/layout/process1"/>
    <dgm:cxn modelId="{CBE0FEF8-653A-D040-BFCF-6F5F83118130}" type="presParOf" srcId="{9CC8FBEA-CFEA-6145-BE1B-8CFFC74C1EE2}" destId="{2E227897-D878-454F-BEC2-06E87D40E0D8}" srcOrd="0" destOrd="0" presId="urn:microsoft.com/office/officeart/2005/8/layout/process1"/>
    <dgm:cxn modelId="{427B8472-F514-F94B-89CC-70596609D23F}" type="presParOf" srcId="{6D9FB1B5-183D-F048-B687-895258463D5E}" destId="{D57C0816-4971-D840-8484-D0C694B0921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015C1E-DBD4-EB42-92B0-50671765940D}" type="doc">
      <dgm:prSet loTypeId="urn:microsoft.com/office/officeart/2005/8/layout/orgChart1" loCatId="" qsTypeId="urn:microsoft.com/office/officeart/2005/8/quickstyle/simple4" qsCatId="simple" csTypeId="urn:microsoft.com/office/officeart/2005/8/colors/colorful3" csCatId="colorful" phldr="1"/>
      <dgm:spPr/>
      <dgm:t>
        <a:bodyPr/>
        <a:lstStyle/>
        <a:p>
          <a:endParaRPr lang="en-US"/>
        </a:p>
      </dgm:t>
    </dgm:pt>
    <dgm:pt modelId="{BAE1FD0B-3663-3F42-9F17-7E4EF7A5F94E}">
      <dgm:prSet phldrT="[Text]"/>
      <dgm:spPr/>
      <dgm:t>
        <a:bodyPr/>
        <a:lstStyle/>
        <a:p>
          <a:r>
            <a:rPr lang="en-US" dirty="0"/>
            <a:t>Bank Account</a:t>
          </a:r>
        </a:p>
      </dgm:t>
    </dgm:pt>
    <dgm:pt modelId="{7EA35409-5DB4-9B4E-8899-36739210DDF0}" type="parTrans" cxnId="{83BDE60C-FED6-5B48-84DD-C6687842BF1E}">
      <dgm:prSet/>
      <dgm:spPr/>
      <dgm:t>
        <a:bodyPr/>
        <a:lstStyle/>
        <a:p>
          <a:endParaRPr lang="en-US"/>
        </a:p>
      </dgm:t>
    </dgm:pt>
    <dgm:pt modelId="{3EF44DA2-3FC3-104B-B345-7D3E62E8DEE6}" type="sibTrans" cxnId="{83BDE60C-FED6-5B48-84DD-C6687842BF1E}">
      <dgm:prSet/>
      <dgm:spPr/>
      <dgm:t>
        <a:bodyPr/>
        <a:lstStyle/>
        <a:p>
          <a:endParaRPr lang="en-US"/>
        </a:p>
      </dgm:t>
    </dgm:pt>
    <dgm:pt modelId="{63B120E0-C4BD-8343-B728-C4F9E79720D9}">
      <dgm:prSet phldrT="[Text]"/>
      <dgm:spPr/>
      <dgm:t>
        <a:bodyPr/>
        <a:lstStyle/>
        <a:p>
          <a:r>
            <a:rPr lang="en-US" dirty="0"/>
            <a:t>Card Payment</a:t>
          </a:r>
        </a:p>
      </dgm:t>
    </dgm:pt>
    <dgm:pt modelId="{95E6A27B-C962-B244-B3A2-4EE3277FDC33}" type="parTrans" cxnId="{B4769935-A155-DE49-BD95-2A095A004436}">
      <dgm:prSet/>
      <dgm:spPr/>
      <dgm:t>
        <a:bodyPr/>
        <a:lstStyle/>
        <a:p>
          <a:endParaRPr lang="en-US"/>
        </a:p>
      </dgm:t>
    </dgm:pt>
    <dgm:pt modelId="{AC466AC5-761F-1545-BB63-05D193C13C45}" type="sibTrans" cxnId="{B4769935-A155-DE49-BD95-2A095A004436}">
      <dgm:prSet/>
      <dgm:spPr/>
      <dgm:t>
        <a:bodyPr/>
        <a:lstStyle/>
        <a:p>
          <a:endParaRPr lang="en-US"/>
        </a:p>
      </dgm:t>
    </dgm:pt>
    <dgm:pt modelId="{2CEDA5F4-82F0-0642-9E3C-18F494207210}">
      <dgm:prSet phldrT="[Text]"/>
      <dgm:spPr/>
      <dgm:t>
        <a:bodyPr/>
        <a:lstStyle/>
        <a:p>
          <a:r>
            <a:rPr lang="en-US" dirty="0"/>
            <a:t>UPI</a:t>
          </a:r>
        </a:p>
      </dgm:t>
    </dgm:pt>
    <dgm:pt modelId="{0AEAF8EB-F9F4-F54E-9D32-F0BED01C74C4}" type="parTrans" cxnId="{1AE64F9A-741D-6C43-AC74-7718DA135FE3}">
      <dgm:prSet/>
      <dgm:spPr/>
      <dgm:t>
        <a:bodyPr/>
        <a:lstStyle/>
        <a:p>
          <a:endParaRPr lang="en-US"/>
        </a:p>
      </dgm:t>
    </dgm:pt>
    <dgm:pt modelId="{D988A95F-7F81-824C-96E5-87BEAA9D3E3A}" type="sibTrans" cxnId="{1AE64F9A-741D-6C43-AC74-7718DA135FE3}">
      <dgm:prSet/>
      <dgm:spPr/>
      <dgm:t>
        <a:bodyPr/>
        <a:lstStyle/>
        <a:p>
          <a:endParaRPr lang="en-US"/>
        </a:p>
      </dgm:t>
    </dgm:pt>
    <dgm:pt modelId="{1923C05A-8FD0-FB4A-8908-4FA96FD6E3C6}" type="pres">
      <dgm:prSet presAssocID="{E6015C1E-DBD4-EB42-92B0-50671765940D}" presName="hierChild1" presStyleCnt="0">
        <dgm:presLayoutVars>
          <dgm:orgChart val="1"/>
          <dgm:chPref val="1"/>
          <dgm:dir/>
          <dgm:animOne val="branch"/>
          <dgm:animLvl val="lvl"/>
          <dgm:resizeHandles/>
        </dgm:presLayoutVars>
      </dgm:prSet>
      <dgm:spPr/>
    </dgm:pt>
    <dgm:pt modelId="{1A66A8A3-F9ED-164D-9140-18C3691AF29E}" type="pres">
      <dgm:prSet presAssocID="{BAE1FD0B-3663-3F42-9F17-7E4EF7A5F94E}" presName="hierRoot1" presStyleCnt="0">
        <dgm:presLayoutVars>
          <dgm:hierBranch val="init"/>
        </dgm:presLayoutVars>
      </dgm:prSet>
      <dgm:spPr/>
    </dgm:pt>
    <dgm:pt modelId="{7E8DAAA1-9B7C-E444-B8BB-266D2DB3CEA1}" type="pres">
      <dgm:prSet presAssocID="{BAE1FD0B-3663-3F42-9F17-7E4EF7A5F94E}" presName="rootComposite1" presStyleCnt="0"/>
      <dgm:spPr/>
    </dgm:pt>
    <dgm:pt modelId="{9AD42B0D-F972-EF48-BB92-5442253DB88D}" type="pres">
      <dgm:prSet presAssocID="{BAE1FD0B-3663-3F42-9F17-7E4EF7A5F94E}" presName="rootText1" presStyleLbl="node0" presStyleIdx="0" presStyleCnt="1">
        <dgm:presLayoutVars>
          <dgm:chPref val="3"/>
        </dgm:presLayoutVars>
      </dgm:prSet>
      <dgm:spPr/>
    </dgm:pt>
    <dgm:pt modelId="{D91AEE54-C720-C042-97AF-38D795B1D333}" type="pres">
      <dgm:prSet presAssocID="{BAE1FD0B-3663-3F42-9F17-7E4EF7A5F94E}" presName="rootConnector1" presStyleLbl="node1" presStyleIdx="0" presStyleCnt="0"/>
      <dgm:spPr/>
    </dgm:pt>
    <dgm:pt modelId="{01C23AE4-8B2C-B84D-980A-0E7C22A46D76}" type="pres">
      <dgm:prSet presAssocID="{BAE1FD0B-3663-3F42-9F17-7E4EF7A5F94E}" presName="hierChild2" presStyleCnt="0"/>
      <dgm:spPr/>
    </dgm:pt>
    <dgm:pt modelId="{CA9B91A1-AB47-024E-8952-EC29AD79A6A1}" type="pres">
      <dgm:prSet presAssocID="{95E6A27B-C962-B244-B3A2-4EE3277FDC33}" presName="Name37" presStyleLbl="parChTrans1D2" presStyleIdx="0" presStyleCnt="2"/>
      <dgm:spPr/>
    </dgm:pt>
    <dgm:pt modelId="{C5DBA4A0-721B-CA4C-B52C-D032D6A2777C}" type="pres">
      <dgm:prSet presAssocID="{63B120E0-C4BD-8343-B728-C4F9E79720D9}" presName="hierRoot2" presStyleCnt="0">
        <dgm:presLayoutVars>
          <dgm:hierBranch val="init"/>
        </dgm:presLayoutVars>
      </dgm:prSet>
      <dgm:spPr/>
    </dgm:pt>
    <dgm:pt modelId="{A65183DB-8541-454B-A66A-CB43A4BE2D44}" type="pres">
      <dgm:prSet presAssocID="{63B120E0-C4BD-8343-B728-C4F9E79720D9}" presName="rootComposite" presStyleCnt="0"/>
      <dgm:spPr/>
    </dgm:pt>
    <dgm:pt modelId="{17DD8FF0-9B65-394A-A985-2643030A818D}" type="pres">
      <dgm:prSet presAssocID="{63B120E0-C4BD-8343-B728-C4F9E79720D9}" presName="rootText" presStyleLbl="node2" presStyleIdx="0" presStyleCnt="2" custLinFactNeighborX="-6152" custLinFactNeighborY="21387">
        <dgm:presLayoutVars>
          <dgm:chPref val="3"/>
        </dgm:presLayoutVars>
      </dgm:prSet>
      <dgm:spPr/>
    </dgm:pt>
    <dgm:pt modelId="{40CAEF59-3009-2B4D-836A-E5D60756316B}" type="pres">
      <dgm:prSet presAssocID="{63B120E0-C4BD-8343-B728-C4F9E79720D9}" presName="rootConnector" presStyleLbl="node2" presStyleIdx="0" presStyleCnt="2"/>
      <dgm:spPr/>
    </dgm:pt>
    <dgm:pt modelId="{52B46838-4F66-2F43-AC9E-B593DD80754E}" type="pres">
      <dgm:prSet presAssocID="{63B120E0-C4BD-8343-B728-C4F9E79720D9}" presName="hierChild4" presStyleCnt="0"/>
      <dgm:spPr/>
    </dgm:pt>
    <dgm:pt modelId="{769F5C5F-4831-3145-84A9-89B8D7FA40F1}" type="pres">
      <dgm:prSet presAssocID="{63B120E0-C4BD-8343-B728-C4F9E79720D9}" presName="hierChild5" presStyleCnt="0"/>
      <dgm:spPr/>
    </dgm:pt>
    <dgm:pt modelId="{97223EA1-9052-E74B-B159-37DC66493C1D}" type="pres">
      <dgm:prSet presAssocID="{0AEAF8EB-F9F4-F54E-9D32-F0BED01C74C4}" presName="Name37" presStyleLbl="parChTrans1D2" presStyleIdx="1" presStyleCnt="2"/>
      <dgm:spPr/>
    </dgm:pt>
    <dgm:pt modelId="{EEC1A1D5-02E7-B747-8F19-D7EAD6898310}" type="pres">
      <dgm:prSet presAssocID="{2CEDA5F4-82F0-0642-9E3C-18F494207210}" presName="hierRoot2" presStyleCnt="0">
        <dgm:presLayoutVars>
          <dgm:hierBranch val="init"/>
        </dgm:presLayoutVars>
      </dgm:prSet>
      <dgm:spPr/>
    </dgm:pt>
    <dgm:pt modelId="{CC1B1001-4E9B-784F-BC04-874753FF0E01}" type="pres">
      <dgm:prSet presAssocID="{2CEDA5F4-82F0-0642-9E3C-18F494207210}" presName="rootComposite" presStyleCnt="0"/>
      <dgm:spPr/>
    </dgm:pt>
    <dgm:pt modelId="{FE0D3983-2B95-A646-AC64-F79C679D1A17}" type="pres">
      <dgm:prSet presAssocID="{2CEDA5F4-82F0-0642-9E3C-18F494207210}" presName="rootText" presStyleLbl="node2" presStyleIdx="1" presStyleCnt="2">
        <dgm:presLayoutVars>
          <dgm:chPref val="3"/>
        </dgm:presLayoutVars>
      </dgm:prSet>
      <dgm:spPr/>
    </dgm:pt>
    <dgm:pt modelId="{66B64089-3B46-F940-85F9-4FB9525AEC70}" type="pres">
      <dgm:prSet presAssocID="{2CEDA5F4-82F0-0642-9E3C-18F494207210}" presName="rootConnector" presStyleLbl="node2" presStyleIdx="1" presStyleCnt="2"/>
      <dgm:spPr/>
    </dgm:pt>
    <dgm:pt modelId="{FB5A63C4-ABB3-674B-A2CE-B7071D2A9AB9}" type="pres">
      <dgm:prSet presAssocID="{2CEDA5F4-82F0-0642-9E3C-18F494207210}" presName="hierChild4" presStyleCnt="0"/>
      <dgm:spPr/>
    </dgm:pt>
    <dgm:pt modelId="{992B0DCD-7E24-5A48-A690-4CD49DECDB94}" type="pres">
      <dgm:prSet presAssocID="{2CEDA5F4-82F0-0642-9E3C-18F494207210}" presName="hierChild5" presStyleCnt="0"/>
      <dgm:spPr/>
    </dgm:pt>
    <dgm:pt modelId="{09528417-E8A7-5942-8BD8-4DF8E2E67F59}" type="pres">
      <dgm:prSet presAssocID="{BAE1FD0B-3663-3F42-9F17-7E4EF7A5F94E}" presName="hierChild3" presStyleCnt="0"/>
      <dgm:spPr/>
    </dgm:pt>
  </dgm:ptLst>
  <dgm:cxnLst>
    <dgm:cxn modelId="{A7A10A0B-9E49-B44E-ADB8-4F2B115BA7C7}" type="presOf" srcId="{63B120E0-C4BD-8343-B728-C4F9E79720D9}" destId="{17DD8FF0-9B65-394A-A985-2643030A818D}" srcOrd="0" destOrd="0" presId="urn:microsoft.com/office/officeart/2005/8/layout/orgChart1"/>
    <dgm:cxn modelId="{83BDE60C-FED6-5B48-84DD-C6687842BF1E}" srcId="{E6015C1E-DBD4-EB42-92B0-50671765940D}" destId="{BAE1FD0B-3663-3F42-9F17-7E4EF7A5F94E}" srcOrd="0" destOrd="0" parTransId="{7EA35409-5DB4-9B4E-8899-36739210DDF0}" sibTransId="{3EF44DA2-3FC3-104B-B345-7D3E62E8DEE6}"/>
    <dgm:cxn modelId="{D7E04A14-FFE0-D246-87BF-56F0FB73BC79}" type="presOf" srcId="{BAE1FD0B-3663-3F42-9F17-7E4EF7A5F94E}" destId="{D91AEE54-C720-C042-97AF-38D795B1D333}" srcOrd="1" destOrd="0" presId="urn:microsoft.com/office/officeart/2005/8/layout/orgChart1"/>
    <dgm:cxn modelId="{43D3DB2D-BA3A-674E-847D-4930272B1CCF}" type="presOf" srcId="{BAE1FD0B-3663-3F42-9F17-7E4EF7A5F94E}" destId="{9AD42B0D-F972-EF48-BB92-5442253DB88D}" srcOrd="0" destOrd="0" presId="urn:microsoft.com/office/officeart/2005/8/layout/orgChart1"/>
    <dgm:cxn modelId="{B4769935-A155-DE49-BD95-2A095A004436}" srcId="{BAE1FD0B-3663-3F42-9F17-7E4EF7A5F94E}" destId="{63B120E0-C4BD-8343-B728-C4F9E79720D9}" srcOrd="0" destOrd="0" parTransId="{95E6A27B-C962-B244-B3A2-4EE3277FDC33}" sibTransId="{AC466AC5-761F-1545-BB63-05D193C13C45}"/>
    <dgm:cxn modelId="{231A433A-E952-5549-AEF3-6BCDBFF63E79}" type="presOf" srcId="{95E6A27B-C962-B244-B3A2-4EE3277FDC33}" destId="{CA9B91A1-AB47-024E-8952-EC29AD79A6A1}" srcOrd="0" destOrd="0" presId="urn:microsoft.com/office/officeart/2005/8/layout/orgChart1"/>
    <dgm:cxn modelId="{753BEF81-15E9-944F-BF35-F30952375104}" type="presOf" srcId="{63B120E0-C4BD-8343-B728-C4F9E79720D9}" destId="{40CAEF59-3009-2B4D-836A-E5D60756316B}" srcOrd="1" destOrd="0" presId="urn:microsoft.com/office/officeart/2005/8/layout/orgChart1"/>
    <dgm:cxn modelId="{1AE64F9A-741D-6C43-AC74-7718DA135FE3}" srcId="{BAE1FD0B-3663-3F42-9F17-7E4EF7A5F94E}" destId="{2CEDA5F4-82F0-0642-9E3C-18F494207210}" srcOrd="1" destOrd="0" parTransId="{0AEAF8EB-F9F4-F54E-9D32-F0BED01C74C4}" sibTransId="{D988A95F-7F81-824C-96E5-87BEAA9D3E3A}"/>
    <dgm:cxn modelId="{1534A9A3-EA6D-A044-852A-D7AE1AA2191A}" type="presOf" srcId="{2CEDA5F4-82F0-0642-9E3C-18F494207210}" destId="{66B64089-3B46-F940-85F9-4FB9525AEC70}" srcOrd="1" destOrd="0" presId="urn:microsoft.com/office/officeart/2005/8/layout/orgChart1"/>
    <dgm:cxn modelId="{62F01CB0-41EA-364F-91FB-702652667B53}" type="presOf" srcId="{2CEDA5F4-82F0-0642-9E3C-18F494207210}" destId="{FE0D3983-2B95-A646-AC64-F79C679D1A17}" srcOrd="0" destOrd="0" presId="urn:microsoft.com/office/officeart/2005/8/layout/orgChart1"/>
    <dgm:cxn modelId="{96D9A5B7-120A-B348-B949-9C688CA13785}" type="presOf" srcId="{0AEAF8EB-F9F4-F54E-9D32-F0BED01C74C4}" destId="{97223EA1-9052-E74B-B159-37DC66493C1D}" srcOrd="0" destOrd="0" presId="urn:microsoft.com/office/officeart/2005/8/layout/orgChart1"/>
    <dgm:cxn modelId="{4AB2DECD-971F-A244-81B7-DD993ACCFCA5}" type="presOf" srcId="{E6015C1E-DBD4-EB42-92B0-50671765940D}" destId="{1923C05A-8FD0-FB4A-8908-4FA96FD6E3C6}" srcOrd="0" destOrd="0" presId="urn:microsoft.com/office/officeart/2005/8/layout/orgChart1"/>
    <dgm:cxn modelId="{C02CFCD1-C071-E746-BE71-4697AE3F1AA2}" type="presParOf" srcId="{1923C05A-8FD0-FB4A-8908-4FA96FD6E3C6}" destId="{1A66A8A3-F9ED-164D-9140-18C3691AF29E}" srcOrd="0" destOrd="0" presId="urn:microsoft.com/office/officeart/2005/8/layout/orgChart1"/>
    <dgm:cxn modelId="{64BE5E3B-0C5E-F24B-B67C-DDAC40F66C96}" type="presParOf" srcId="{1A66A8A3-F9ED-164D-9140-18C3691AF29E}" destId="{7E8DAAA1-9B7C-E444-B8BB-266D2DB3CEA1}" srcOrd="0" destOrd="0" presId="urn:microsoft.com/office/officeart/2005/8/layout/orgChart1"/>
    <dgm:cxn modelId="{02E056B3-15F3-774F-BEF6-C6E8CF294C1A}" type="presParOf" srcId="{7E8DAAA1-9B7C-E444-B8BB-266D2DB3CEA1}" destId="{9AD42B0D-F972-EF48-BB92-5442253DB88D}" srcOrd="0" destOrd="0" presId="urn:microsoft.com/office/officeart/2005/8/layout/orgChart1"/>
    <dgm:cxn modelId="{FA481E99-564A-E544-AF54-72E61DB0D8A4}" type="presParOf" srcId="{7E8DAAA1-9B7C-E444-B8BB-266D2DB3CEA1}" destId="{D91AEE54-C720-C042-97AF-38D795B1D333}" srcOrd="1" destOrd="0" presId="urn:microsoft.com/office/officeart/2005/8/layout/orgChart1"/>
    <dgm:cxn modelId="{AF4CA6AB-1644-8642-BE0A-0D0E028609E9}" type="presParOf" srcId="{1A66A8A3-F9ED-164D-9140-18C3691AF29E}" destId="{01C23AE4-8B2C-B84D-980A-0E7C22A46D76}" srcOrd="1" destOrd="0" presId="urn:microsoft.com/office/officeart/2005/8/layout/orgChart1"/>
    <dgm:cxn modelId="{3E548C10-893B-3C47-86A8-BF28A3CD9EA6}" type="presParOf" srcId="{01C23AE4-8B2C-B84D-980A-0E7C22A46D76}" destId="{CA9B91A1-AB47-024E-8952-EC29AD79A6A1}" srcOrd="0" destOrd="0" presId="urn:microsoft.com/office/officeart/2005/8/layout/orgChart1"/>
    <dgm:cxn modelId="{C1B8070A-1C53-4D41-BE35-16D33532544A}" type="presParOf" srcId="{01C23AE4-8B2C-B84D-980A-0E7C22A46D76}" destId="{C5DBA4A0-721B-CA4C-B52C-D032D6A2777C}" srcOrd="1" destOrd="0" presId="urn:microsoft.com/office/officeart/2005/8/layout/orgChart1"/>
    <dgm:cxn modelId="{A201C97A-A6EA-074F-9D03-FB0984C5B510}" type="presParOf" srcId="{C5DBA4A0-721B-CA4C-B52C-D032D6A2777C}" destId="{A65183DB-8541-454B-A66A-CB43A4BE2D44}" srcOrd="0" destOrd="0" presId="urn:microsoft.com/office/officeart/2005/8/layout/orgChart1"/>
    <dgm:cxn modelId="{6B88672D-19F4-A248-A682-FE2461BB8F1C}" type="presParOf" srcId="{A65183DB-8541-454B-A66A-CB43A4BE2D44}" destId="{17DD8FF0-9B65-394A-A985-2643030A818D}" srcOrd="0" destOrd="0" presId="urn:microsoft.com/office/officeart/2005/8/layout/orgChart1"/>
    <dgm:cxn modelId="{046DEE76-1ECF-7941-AEDA-91EC39D40C78}" type="presParOf" srcId="{A65183DB-8541-454B-A66A-CB43A4BE2D44}" destId="{40CAEF59-3009-2B4D-836A-E5D60756316B}" srcOrd="1" destOrd="0" presId="urn:microsoft.com/office/officeart/2005/8/layout/orgChart1"/>
    <dgm:cxn modelId="{AFCD5805-4B62-7A4F-8A1D-8A242B98CA98}" type="presParOf" srcId="{C5DBA4A0-721B-CA4C-B52C-D032D6A2777C}" destId="{52B46838-4F66-2F43-AC9E-B593DD80754E}" srcOrd="1" destOrd="0" presId="urn:microsoft.com/office/officeart/2005/8/layout/orgChart1"/>
    <dgm:cxn modelId="{7F21A01A-4671-1944-913B-0714E5D22697}" type="presParOf" srcId="{C5DBA4A0-721B-CA4C-B52C-D032D6A2777C}" destId="{769F5C5F-4831-3145-84A9-89B8D7FA40F1}" srcOrd="2" destOrd="0" presId="urn:microsoft.com/office/officeart/2005/8/layout/orgChart1"/>
    <dgm:cxn modelId="{7516ADF1-FFB3-7040-8D5B-8A15560C8FE7}" type="presParOf" srcId="{01C23AE4-8B2C-B84D-980A-0E7C22A46D76}" destId="{97223EA1-9052-E74B-B159-37DC66493C1D}" srcOrd="2" destOrd="0" presId="urn:microsoft.com/office/officeart/2005/8/layout/orgChart1"/>
    <dgm:cxn modelId="{6D25F97F-86DC-D94B-9385-8178D4E8FCCA}" type="presParOf" srcId="{01C23AE4-8B2C-B84D-980A-0E7C22A46D76}" destId="{EEC1A1D5-02E7-B747-8F19-D7EAD6898310}" srcOrd="3" destOrd="0" presId="urn:microsoft.com/office/officeart/2005/8/layout/orgChart1"/>
    <dgm:cxn modelId="{B9FAEE7E-6B22-8341-802A-9B5F2D00789D}" type="presParOf" srcId="{EEC1A1D5-02E7-B747-8F19-D7EAD6898310}" destId="{CC1B1001-4E9B-784F-BC04-874753FF0E01}" srcOrd="0" destOrd="0" presId="urn:microsoft.com/office/officeart/2005/8/layout/orgChart1"/>
    <dgm:cxn modelId="{1AE3419C-44BB-FF4C-AE35-CFE886502EEC}" type="presParOf" srcId="{CC1B1001-4E9B-784F-BC04-874753FF0E01}" destId="{FE0D3983-2B95-A646-AC64-F79C679D1A17}" srcOrd="0" destOrd="0" presId="urn:microsoft.com/office/officeart/2005/8/layout/orgChart1"/>
    <dgm:cxn modelId="{D1219423-1556-7840-9A7F-6DEBFACD678E}" type="presParOf" srcId="{CC1B1001-4E9B-784F-BC04-874753FF0E01}" destId="{66B64089-3B46-F940-85F9-4FB9525AEC70}" srcOrd="1" destOrd="0" presId="urn:microsoft.com/office/officeart/2005/8/layout/orgChart1"/>
    <dgm:cxn modelId="{3AA5B1C3-AF4A-7F4D-8035-D2C62475EE93}" type="presParOf" srcId="{EEC1A1D5-02E7-B747-8F19-D7EAD6898310}" destId="{FB5A63C4-ABB3-674B-A2CE-B7071D2A9AB9}" srcOrd="1" destOrd="0" presId="urn:microsoft.com/office/officeart/2005/8/layout/orgChart1"/>
    <dgm:cxn modelId="{060B993F-4D18-F349-A39B-D442C2171E5D}" type="presParOf" srcId="{EEC1A1D5-02E7-B747-8F19-D7EAD6898310}" destId="{992B0DCD-7E24-5A48-A690-4CD49DECDB94}" srcOrd="2" destOrd="0" presId="urn:microsoft.com/office/officeart/2005/8/layout/orgChart1"/>
    <dgm:cxn modelId="{68DC2CD7-EE60-4240-A9F0-DEE5BDE56933}" type="presParOf" srcId="{1A66A8A3-F9ED-164D-9140-18C3691AF29E}" destId="{09528417-E8A7-5942-8BD8-4DF8E2E67F5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A32CA-0E7F-0A48-8EDD-4C4BED32FA9C}">
      <dsp:nvSpPr>
        <dsp:cNvPr id="0" name=""/>
        <dsp:cNvSpPr/>
      </dsp:nvSpPr>
      <dsp:spPr>
        <a:xfrm>
          <a:off x="3727" y="193374"/>
          <a:ext cx="1629824" cy="9778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1.Verify Mobile Number</a:t>
          </a:r>
        </a:p>
      </dsp:txBody>
      <dsp:txXfrm>
        <a:off x="32369" y="222016"/>
        <a:ext cx="1572540" cy="920610"/>
      </dsp:txXfrm>
    </dsp:sp>
    <dsp:sp modelId="{ED1DCB87-4CEF-324C-984D-C11EBEEBD603}">
      <dsp:nvSpPr>
        <dsp:cNvPr id="0" name=""/>
        <dsp:cNvSpPr/>
      </dsp:nvSpPr>
      <dsp:spPr>
        <a:xfrm>
          <a:off x="1796534" y="480223"/>
          <a:ext cx="345522" cy="40419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96534" y="561062"/>
        <a:ext cx="241865" cy="242518"/>
      </dsp:txXfrm>
    </dsp:sp>
    <dsp:sp modelId="{785FE286-48D5-F94F-B31F-0AF2BCB1FB5C}">
      <dsp:nvSpPr>
        <dsp:cNvPr id="0" name=""/>
        <dsp:cNvSpPr/>
      </dsp:nvSpPr>
      <dsp:spPr>
        <a:xfrm>
          <a:off x="2285481" y="193374"/>
          <a:ext cx="1629824" cy="977894"/>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2.Make VPA</a:t>
          </a:r>
        </a:p>
      </dsp:txBody>
      <dsp:txXfrm>
        <a:off x="2314123" y="222016"/>
        <a:ext cx="1572540" cy="920610"/>
      </dsp:txXfrm>
    </dsp:sp>
    <dsp:sp modelId="{22B22463-247E-7F40-AC18-D7EFD1BE67E9}">
      <dsp:nvSpPr>
        <dsp:cNvPr id="0" name=""/>
        <dsp:cNvSpPr/>
      </dsp:nvSpPr>
      <dsp:spPr>
        <a:xfrm>
          <a:off x="4078288" y="480223"/>
          <a:ext cx="345522" cy="404196"/>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78288" y="561062"/>
        <a:ext cx="241865" cy="242518"/>
      </dsp:txXfrm>
    </dsp:sp>
    <dsp:sp modelId="{3DE7D3FA-580B-344D-8245-19FBD2079344}">
      <dsp:nvSpPr>
        <dsp:cNvPr id="0" name=""/>
        <dsp:cNvSpPr/>
      </dsp:nvSpPr>
      <dsp:spPr>
        <a:xfrm>
          <a:off x="4567235" y="193374"/>
          <a:ext cx="1629824" cy="977894"/>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3. Link Bank Account</a:t>
          </a:r>
        </a:p>
      </dsp:txBody>
      <dsp:txXfrm>
        <a:off x="4595877" y="222016"/>
        <a:ext cx="1572540" cy="920610"/>
      </dsp:txXfrm>
    </dsp:sp>
    <dsp:sp modelId="{9CC8FBEA-CFEA-6145-BE1B-8CFFC74C1EE2}">
      <dsp:nvSpPr>
        <dsp:cNvPr id="0" name=""/>
        <dsp:cNvSpPr/>
      </dsp:nvSpPr>
      <dsp:spPr>
        <a:xfrm>
          <a:off x="6360042" y="480223"/>
          <a:ext cx="345522" cy="404196"/>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360042" y="561062"/>
        <a:ext cx="241865" cy="242518"/>
      </dsp:txXfrm>
    </dsp:sp>
    <dsp:sp modelId="{D57C0816-4971-D840-8484-D0C694B0921E}">
      <dsp:nvSpPr>
        <dsp:cNvPr id="0" name=""/>
        <dsp:cNvSpPr/>
      </dsp:nvSpPr>
      <dsp:spPr>
        <a:xfrm>
          <a:off x="6848989" y="193374"/>
          <a:ext cx="1629824" cy="977894"/>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4.Set UPI PIN</a:t>
          </a:r>
        </a:p>
      </dsp:txBody>
      <dsp:txXfrm>
        <a:off x="6877631" y="222016"/>
        <a:ext cx="1572540" cy="920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23EA1-9052-E74B-B159-37DC66493C1D}">
      <dsp:nvSpPr>
        <dsp:cNvPr id="0" name=""/>
        <dsp:cNvSpPr/>
      </dsp:nvSpPr>
      <dsp:spPr>
        <a:xfrm>
          <a:off x="2209800" y="913147"/>
          <a:ext cx="1104859" cy="383504"/>
        </a:xfrm>
        <a:custGeom>
          <a:avLst/>
          <a:gdLst/>
          <a:ahLst/>
          <a:cxnLst/>
          <a:rect l="0" t="0" r="0" b="0"/>
          <a:pathLst>
            <a:path>
              <a:moveTo>
                <a:pt x="0" y="0"/>
              </a:moveTo>
              <a:lnTo>
                <a:pt x="0" y="191752"/>
              </a:lnTo>
              <a:lnTo>
                <a:pt x="1104859" y="191752"/>
              </a:lnTo>
              <a:lnTo>
                <a:pt x="1104859" y="38350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9B91A1-AB47-024E-8952-EC29AD79A6A1}">
      <dsp:nvSpPr>
        <dsp:cNvPr id="0" name=""/>
        <dsp:cNvSpPr/>
      </dsp:nvSpPr>
      <dsp:spPr>
        <a:xfrm>
          <a:off x="992591" y="913147"/>
          <a:ext cx="1217208" cy="383545"/>
        </a:xfrm>
        <a:custGeom>
          <a:avLst/>
          <a:gdLst/>
          <a:ahLst/>
          <a:cxnLst/>
          <a:rect l="0" t="0" r="0" b="0"/>
          <a:pathLst>
            <a:path>
              <a:moveTo>
                <a:pt x="1217208" y="0"/>
              </a:moveTo>
              <a:lnTo>
                <a:pt x="1217208" y="191792"/>
              </a:lnTo>
              <a:lnTo>
                <a:pt x="0" y="191792"/>
              </a:lnTo>
              <a:lnTo>
                <a:pt x="0" y="383545"/>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D42B0D-F972-EF48-BB92-5442253DB88D}">
      <dsp:nvSpPr>
        <dsp:cNvPr id="0" name=""/>
        <dsp:cNvSpPr/>
      </dsp:nvSpPr>
      <dsp:spPr>
        <a:xfrm>
          <a:off x="1296692" y="40"/>
          <a:ext cx="1826214" cy="91310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Bank Account</a:t>
          </a:r>
        </a:p>
      </dsp:txBody>
      <dsp:txXfrm>
        <a:off x="1296692" y="40"/>
        <a:ext cx="1826214" cy="913107"/>
      </dsp:txXfrm>
    </dsp:sp>
    <dsp:sp modelId="{17DD8FF0-9B65-394A-A985-2643030A818D}">
      <dsp:nvSpPr>
        <dsp:cNvPr id="0" name=""/>
        <dsp:cNvSpPr/>
      </dsp:nvSpPr>
      <dsp:spPr>
        <a:xfrm>
          <a:off x="79484" y="1296692"/>
          <a:ext cx="1826214" cy="91310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Card Payment</a:t>
          </a:r>
        </a:p>
      </dsp:txBody>
      <dsp:txXfrm>
        <a:off x="79484" y="1296692"/>
        <a:ext cx="1826214" cy="913107"/>
      </dsp:txXfrm>
    </dsp:sp>
    <dsp:sp modelId="{FE0D3983-2B95-A646-AC64-F79C679D1A17}">
      <dsp:nvSpPr>
        <dsp:cNvPr id="0" name=""/>
        <dsp:cNvSpPr/>
      </dsp:nvSpPr>
      <dsp:spPr>
        <a:xfrm>
          <a:off x="2401552" y="1296652"/>
          <a:ext cx="1826214" cy="91310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UPI</a:t>
          </a:r>
        </a:p>
      </dsp:txBody>
      <dsp:txXfrm>
        <a:off x="2401552" y="1296652"/>
        <a:ext cx="1826214" cy="9131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B6BEC-6CCE-4060-802F-FCF159ABA85A}" type="datetimeFigureOut">
              <a:rPr lang="en-US" smtClean="0"/>
              <a:t>3/26/22</a:t>
            </a:fld>
            <a:endParaRPr lang="en-US"/>
          </a:p>
        </p:txBody>
      </p:sp>
      <p:sp>
        <p:nvSpPr>
          <p:cNvPr id="4" name="Slide Image Placeholder 3"/>
          <p:cNvSpPr>
            <a:spLocks noGrp="1" noRot="1" noChangeAspect="1"/>
          </p:cNvSpPr>
          <p:nvPr>
            <p:ph type="sldImg" idx="2"/>
          </p:nvPr>
        </p:nvSpPr>
        <p:spPr>
          <a:xfrm>
            <a:off x="544513" y="685800"/>
            <a:ext cx="57689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9D0A6-F636-4A65-B715-95E05B44D493}" type="slidenum">
              <a:rPr lang="en-US" smtClean="0"/>
              <a:t>‹#›</a:t>
            </a:fld>
            <a:endParaRPr lang="en-US"/>
          </a:p>
        </p:txBody>
      </p:sp>
    </p:spTree>
    <p:extLst>
      <p:ext uri="{BB962C8B-B14F-4D97-AF65-F5344CB8AC3E}">
        <p14:creationId xmlns:p14="http://schemas.microsoft.com/office/powerpoint/2010/main" val="4058138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500" b="0" i="0" kern="1200" dirty="0">
                <a:solidFill>
                  <a:schemeClr val="tx1"/>
                </a:solidFill>
                <a:effectLst/>
                <a:latin typeface="+mn-lt"/>
                <a:ea typeface="+mn-ea"/>
                <a:cs typeface="+mn-cs"/>
              </a:rPr>
              <a:t> In fact there are many banking channels like credit and debit cards, Internet and mobile financial services such as </a:t>
            </a:r>
            <a:r>
              <a:rPr lang="en-IN" sz="1500" b="0" i="0" kern="1200" dirty="0" err="1">
                <a:solidFill>
                  <a:schemeClr val="tx1"/>
                </a:solidFill>
                <a:effectLst/>
                <a:latin typeface="+mn-lt"/>
                <a:ea typeface="+mn-ea"/>
                <a:cs typeface="+mn-cs"/>
              </a:rPr>
              <a:t>ewallets</a:t>
            </a:r>
            <a:r>
              <a:rPr lang="en-IN" sz="1500" b="0" i="0" kern="1200" dirty="0">
                <a:solidFill>
                  <a:schemeClr val="tx1"/>
                </a:solidFill>
                <a:effectLst/>
                <a:latin typeface="+mn-lt"/>
                <a:ea typeface="+mn-ea"/>
                <a:cs typeface="+mn-cs"/>
              </a:rPr>
              <a:t>, apps, and money transfer mechanisms like NEFT, RTGS etc. UPI is gaining importance.</a:t>
            </a:r>
          </a:p>
          <a:p>
            <a:endParaRPr lang="en-IN" sz="1500" b="0" i="0" kern="1200" dirty="0">
              <a:solidFill>
                <a:schemeClr val="tx1"/>
              </a:solidFill>
              <a:effectLst/>
              <a:latin typeface="+mn-lt"/>
              <a:ea typeface="+mn-ea"/>
              <a:cs typeface="+mn-cs"/>
            </a:endParaRPr>
          </a:p>
          <a:p>
            <a:r>
              <a:rPr lang="en-IN" sz="1500" b="0" i="0" kern="1200" dirty="0">
                <a:solidFill>
                  <a:schemeClr val="tx1"/>
                </a:solidFill>
                <a:effectLst/>
                <a:latin typeface="+mn-lt"/>
                <a:ea typeface="+mn-ea"/>
                <a:cs typeface="+mn-cs"/>
              </a:rPr>
              <a:t>By leveraging the growing penetration of mobile phones as the customer user interface / merchant POS, and by using virtual addresses instead of physical cards to reduce both cost of acquisition and issuing infrastructure, UPI substantially reduces costs, making it one of the most inexpensive payments systems in the world.</a:t>
            </a:r>
          </a:p>
          <a:p>
            <a:endParaRPr lang="en-IN" sz="1500" b="0" i="0" kern="1200" dirty="0">
              <a:solidFill>
                <a:schemeClr val="tx1"/>
              </a:solidFill>
              <a:effectLst/>
              <a:latin typeface="+mn-lt"/>
              <a:ea typeface="+mn-ea"/>
              <a:cs typeface="+mn-cs"/>
            </a:endParaRPr>
          </a:p>
          <a:p>
            <a:r>
              <a:rPr lang="en-US" dirty="0"/>
              <a:t>Why RBI introduced VPA – </a:t>
            </a:r>
            <a:r>
              <a:rPr lang="en-US" dirty="0" err="1"/>
              <a:t>cbseschool@upi</a:t>
            </a:r>
            <a:r>
              <a:rPr lang="en-US" dirty="0"/>
              <a:t>?</a:t>
            </a:r>
          </a:p>
          <a:p>
            <a:endParaRPr lang="en-US" dirty="0"/>
          </a:p>
          <a:p>
            <a:r>
              <a:rPr lang="en-US" dirty="0"/>
              <a:t>VPA ensures that customer’s bank account details are not shared for online digital payment thus keeping banking credentials secret.</a:t>
            </a:r>
          </a:p>
          <a:p>
            <a:endParaRPr lang="en-US" dirty="0"/>
          </a:p>
        </p:txBody>
      </p:sp>
      <p:sp>
        <p:nvSpPr>
          <p:cNvPr id="4" name="Slide Number Placeholder 3"/>
          <p:cNvSpPr>
            <a:spLocks noGrp="1"/>
          </p:cNvSpPr>
          <p:nvPr>
            <p:ph type="sldNum" sz="quarter" idx="5"/>
          </p:nvPr>
        </p:nvSpPr>
        <p:spPr/>
        <p:txBody>
          <a:bodyPr/>
          <a:lstStyle/>
          <a:p>
            <a:fld id="{CB19D0A6-F636-4A65-B715-95E05B44D493}" type="slidenum">
              <a:rPr lang="en-US" smtClean="0"/>
              <a:t>7</a:t>
            </a:fld>
            <a:endParaRPr lang="en-US"/>
          </a:p>
        </p:txBody>
      </p:sp>
    </p:spTree>
    <p:extLst>
      <p:ext uri="{BB962C8B-B14F-4D97-AF65-F5344CB8AC3E}">
        <p14:creationId xmlns:p14="http://schemas.microsoft.com/office/powerpoint/2010/main" val="43405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249769"/>
            <a:ext cx="10360501" cy="1552374"/>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324" y="4103899"/>
            <a:ext cx="8532178" cy="1850778"/>
          </a:xfrm>
        </p:spPr>
        <p:txBody>
          <a:bodyPr/>
          <a:lstStyle>
            <a:lvl1pPr marL="0" indent="0" algn="ctr">
              <a:buNone/>
              <a:defRPr>
                <a:solidFill>
                  <a:schemeClr val="tx1">
                    <a:tint val="75000"/>
                  </a:schemeClr>
                </a:solidFill>
              </a:defRPr>
            </a:lvl1pPr>
            <a:lvl2pPr marL="555132" indent="0" algn="ctr">
              <a:buNone/>
              <a:defRPr>
                <a:solidFill>
                  <a:schemeClr val="tx1">
                    <a:tint val="75000"/>
                  </a:schemeClr>
                </a:solidFill>
              </a:defRPr>
            </a:lvl2pPr>
            <a:lvl3pPr marL="1110264" indent="0" algn="ctr">
              <a:buNone/>
              <a:defRPr>
                <a:solidFill>
                  <a:schemeClr val="tx1">
                    <a:tint val="75000"/>
                  </a:schemeClr>
                </a:solidFill>
              </a:defRPr>
            </a:lvl3pPr>
            <a:lvl4pPr marL="1665397" indent="0" algn="ctr">
              <a:buNone/>
              <a:defRPr>
                <a:solidFill>
                  <a:schemeClr val="tx1">
                    <a:tint val="75000"/>
                  </a:schemeClr>
                </a:solidFill>
              </a:defRPr>
            </a:lvl4pPr>
            <a:lvl5pPr marL="2220529" indent="0" algn="ctr">
              <a:buNone/>
              <a:defRPr>
                <a:solidFill>
                  <a:schemeClr val="tx1">
                    <a:tint val="75000"/>
                  </a:schemeClr>
                </a:solidFill>
              </a:defRPr>
            </a:lvl5pPr>
            <a:lvl6pPr marL="2775661" indent="0" algn="ctr">
              <a:buNone/>
              <a:defRPr>
                <a:solidFill>
                  <a:schemeClr val="tx1">
                    <a:tint val="75000"/>
                  </a:schemeClr>
                </a:solidFill>
              </a:defRPr>
            </a:lvl6pPr>
            <a:lvl7pPr marL="3330793" indent="0" algn="ctr">
              <a:buNone/>
              <a:defRPr>
                <a:solidFill>
                  <a:schemeClr val="tx1">
                    <a:tint val="75000"/>
                  </a:schemeClr>
                </a:solidFill>
              </a:defRPr>
            </a:lvl7pPr>
            <a:lvl8pPr marL="3885926" indent="0" algn="ctr">
              <a:buNone/>
              <a:defRPr>
                <a:solidFill>
                  <a:schemeClr val="tx1">
                    <a:tint val="75000"/>
                  </a:schemeClr>
                </a:solidFill>
              </a:defRPr>
            </a:lvl8pPr>
            <a:lvl9pPr marL="444105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B02A02-678A-4EBC-85A6-B9CE4F30C77D}" type="datetimeFigureOut">
              <a:rPr lang="en-US" smtClean="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4CF3-E9A2-4304-8C0F-95186E562661}" type="slidenum">
              <a:rPr lang="en-US" smtClean="0"/>
              <a:t>‹#›</a:t>
            </a:fld>
            <a:endParaRPr lang="en-US"/>
          </a:p>
        </p:txBody>
      </p:sp>
      <p:sp>
        <p:nvSpPr>
          <p:cNvPr id="7" name="Rectangle 6"/>
          <p:cNvSpPr/>
          <p:nvPr userDrawn="1"/>
        </p:nvSpPr>
        <p:spPr>
          <a:xfrm>
            <a:off x="1" y="0"/>
            <a:ext cx="150812" cy="72421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spcCol="0" rtlCol="0" anchor="ctr"/>
          <a:lstStyle/>
          <a:p>
            <a:pPr algn="ctr"/>
            <a:r>
              <a:rPr lang="en-US" dirty="0"/>
              <a:t> </a:t>
            </a:r>
          </a:p>
        </p:txBody>
      </p:sp>
      <p:sp>
        <p:nvSpPr>
          <p:cNvPr id="8" name="Rectangle 7"/>
          <p:cNvSpPr/>
          <p:nvPr userDrawn="1"/>
        </p:nvSpPr>
        <p:spPr>
          <a:xfrm>
            <a:off x="12039600" y="0"/>
            <a:ext cx="150812" cy="72786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spcCol="0" rtlCol="0" anchor="ctr"/>
          <a:lstStyle/>
          <a:p>
            <a:pPr algn="ctr"/>
            <a:r>
              <a:rPr lang="en-US" dirty="0"/>
              <a:t> </a:t>
            </a:r>
          </a:p>
        </p:txBody>
      </p:sp>
    </p:spTree>
    <p:extLst>
      <p:ext uri="{BB962C8B-B14F-4D97-AF65-F5344CB8AC3E}">
        <p14:creationId xmlns:p14="http://schemas.microsoft.com/office/powerpoint/2010/main" val="2330937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290023"/>
            <a:ext cx="10969943" cy="120702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B02A02-678A-4EBC-85A6-B9CE4F30C77D}" type="datetimeFigureOut">
              <a:rPr lang="en-US" smtClean="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61263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90023"/>
            <a:ext cx="2742486" cy="617931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90023"/>
            <a:ext cx="8024310" cy="61793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B02A02-678A-4EBC-85A6-B9CE4F30C77D}" type="datetimeFigureOut">
              <a:rPr lang="en-US" smtClean="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274514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90023"/>
            <a:ext cx="10969943" cy="1207029"/>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B02A02-678A-4EBC-85A6-B9CE4F30C77D}" type="datetimeFigureOut">
              <a:rPr lang="en-US" smtClean="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71060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653769"/>
            <a:ext cx="10360501" cy="1438376"/>
          </a:xfrm>
          <a:prstGeom prst="rect">
            <a:avLst/>
          </a:prstGeom>
        </p:spPr>
        <p:txBody>
          <a:bodyPr anchor="t"/>
          <a:lstStyle>
            <a:lvl1pPr algn="l">
              <a:defRPr sz="4900" b="1" cap="all"/>
            </a:lvl1pPr>
          </a:lstStyle>
          <a:p>
            <a:r>
              <a:rPr lang="en-US"/>
              <a:t>Click to edit Master title style</a:t>
            </a:r>
          </a:p>
        </p:txBody>
      </p:sp>
      <p:sp>
        <p:nvSpPr>
          <p:cNvPr id="3" name="Text Placeholder 2"/>
          <p:cNvSpPr>
            <a:spLocks noGrp="1"/>
          </p:cNvSpPr>
          <p:nvPr>
            <p:ph type="body" idx="1"/>
          </p:nvPr>
        </p:nvSpPr>
        <p:spPr>
          <a:xfrm>
            <a:off x="962833" y="3069543"/>
            <a:ext cx="10360501" cy="1584225"/>
          </a:xfrm>
        </p:spPr>
        <p:txBody>
          <a:bodyPr anchor="b"/>
          <a:lstStyle>
            <a:lvl1pPr marL="0" indent="0">
              <a:buNone/>
              <a:defRPr sz="2400">
                <a:solidFill>
                  <a:schemeClr val="tx1">
                    <a:tint val="75000"/>
                  </a:schemeClr>
                </a:solidFill>
              </a:defRPr>
            </a:lvl1pPr>
            <a:lvl2pPr marL="555132" indent="0">
              <a:buNone/>
              <a:defRPr sz="2200">
                <a:solidFill>
                  <a:schemeClr val="tx1">
                    <a:tint val="75000"/>
                  </a:schemeClr>
                </a:solidFill>
              </a:defRPr>
            </a:lvl2pPr>
            <a:lvl3pPr marL="1110264" indent="0">
              <a:buNone/>
              <a:defRPr sz="1900">
                <a:solidFill>
                  <a:schemeClr val="tx1">
                    <a:tint val="75000"/>
                  </a:schemeClr>
                </a:solidFill>
              </a:defRPr>
            </a:lvl3pPr>
            <a:lvl4pPr marL="1665397" indent="0">
              <a:buNone/>
              <a:defRPr sz="1700">
                <a:solidFill>
                  <a:schemeClr val="tx1">
                    <a:tint val="75000"/>
                  </a:schemeClr>
                </a:solidFill>
              </a:defRPr>
            </a:lvl4pPr>
            <a:lvl5pPr marL="2220529" indent="0">
              <a:buNone/>
              <a:defRPr sz="1700">
                <a:solidFill>
                  <a:schemeClr val="tx1">
                    <a:tint val="75000"/>
                  </a:schemeClr>
                </a:solidFill>
              </a:defRPr>
            </a:lvl5pPr>
            <a:lvl6pPr marL="2775661" indent="0">
              <a:buNone/>
              <a:defRPr sz="1700">
                <a:solidFill>
                  <a:schemeClr val="tx1">
                    <a:tint val="75000"/>
                  </a:schemeClr>
                </a:solidFill>
              </a:defRPr>
            </a:lvl6pPr>
            <a:lvl7pPr marL="3330793" indent="0">
              <a:buNone/>
              <a:defRPr sz="1700">
                <a:solidFill>
                  <a:schemeClr val="tx1">
                    <a:tint val="75000"/>
                  </a:schemeClr>
                </a:solidFill>
              </a:defRPr>
            </a:lvl7pPr>
            <a:lvl8pPr marL="3885926" indent="0">
              <a:buNone/>
              <a:defRPr sz="1700">
                <a:solidFill>
                  <a:schemeClr val="tx1">
                    <a:tint val="75000"/>
                  </a:schemeClr>
                </a:solidFill>
              </a:defRPr>
            </a:lvl8pPr>
            <a:lvl9pPr marL="4441058"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B02A02-678A-4EBC-85A6-B9CE4F30C77D}" type="datetimeFigureOut">
              <a:rPr lang="en-US" smtClean="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424766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90023"/>
            <a:ext cx="10969943" cy="120702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441" y="1689841"/>
            <a:ext cx="5383398" cy="4779501"/>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89841"/>
            <a:ext cx="5383398" cy="4779501"/>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B02A02-678A-4EBC-85A6-B9CE4F30C77D}" type="datetimeFigureOut">
              <a:rPr lang="en-US" smtClean="0"/>
              <a:t>3/26/22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262571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90023"/>
            <a:ext cx="10969943" cy="1207029"/>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621108"/>
            <a:ext cx="5385514" cy="675601"/>
          </a:xfrm>
        </p:spPr>
        <p:txBody>
          <a:bodyPr anchor="b"/>
          <a:lstStyle>
            <a:lvl1pPr marL="0" indent="0">
              <a:buNone/>
              <a:defRPr sz="2900" b="1"/>
            </a:lvl1pPr>
            <a:lvl2pPr marL="555132" indent="0">
              <a:buNone/>
              <a:defRPr sz="2400" b="1"/>
            </a:lvl2pPr>
            <a:lvl3pPr marL="1110264" indent="0">
              <a:buNone/>
              <a:defRPr sz="2200" b="1"/>
            </a:lvl3pPr>
            <a:lvl4pPr marL="1665397" indent="0">
              <a:buNone/>
              <a:defRPr sz="1900" b="1"/>
            </a:lvl4pPr>
            <a:lvl5pPr marL="2220529" indent="0">
              <a:buNone/>
              <a:defRPr sz="1900" b="1"/>
            </a:lvl5pPr>
            <a:lvl6pPr marL="2775661" indent="0">
              <a:buNone/>
              <a:defRPr sz="1900" b="1"/>
            </a:lvl6pPr>
            <a:lvl7pPr marL="3330793" indent="0">
              <a:buNone/>
              <a:defRPr sz="1900" b="1"/>
            </a:lvl7pPr>
            <a:lvl8pPr marL="3885926" indent="0">
              <a:buNone/>
              <a:defRPr sz="1900" b="1"/>
            </a:lvl8pPr>
            <a:lvl9pPr marL="4441058" indent="0">
              <a:buNone/>
              <a:defRPr sz="1900" b="1"/>
            </a:lvl9pPr>
          </a:lstStyle>
          <a:p>
            <a:pPr lvl="0"/>
            <a:r>
              <a:rPr lang="en-US"/>
              <a:t>Click to edit Master text styles</a:t>
            </a:r>
          </a:p>
        </p:txBody>
      </p:sp>
      <p:sp>
        <p:nvSpPr>
          <p:cNvPr id="4" name="Content Placeholder 3"/>
          <p:cNvSpPr>
            <a:spLocks noGrp="1"/>
          </p:cNvSpPr>
          <p:nvPr>
            <p:ph sz="half" idx="2"/>
          </p:nvPr>
        </p:nvSpPr>
        <p:spPr>
          <a:xfrm>
            <a:off x="609441" y="2296708"/>
            <a:ext cx="5385514" cy="4172633"/>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621108"/>
            <a:ext cx="5387630" cy="675601"/>
          </a:xfrm>
        </p:spPr>
        <p:txBody>
          <a:bodyPr anchor="b"/>
          <a:lstStyle>
            <a:lvl1pPr marL="0" indent="0">
              <a:buNone/>
              <a:defRPr sz="2900" b="1"/>
            </a:lvl1pPr>
            <a:lvl2pPr marL="555132" indent="0">
              <a:buNone/>
              <a:defRPr sz="2400" b="1"/>
            </a:lvl2pPr>
            <a:lvl3pPr marL="1110264" indent="0">
              <a:buNone/>
              <a:defRPr sz="2200" b="1"/>
            </a:lvl3pPr>
            <a:lvl4pPr marL="1665397" indent="0">
              <a:buNone/>
              <a:defRPr sz="1900" b="1"/>
            </a:lvl4pPr>
            <a:lvl5pPr marL="2220529" indent="0">
              <a:buNone/>
              <a:defRPr sz="1900" b="1"/>
            </a:lvl5pPr>
            <a:lvl6pPr marL="2775661" indent="0">
              <a:buNone/>
              <a:defRPr sz="1900" b="1"/>
            </a:lvl6pPr>
            <a:lvl7pPr marL="3330793" indent="0">
              <a:buNone/>
              <a:defRPr sz="1900" b="1"/>
            </a:lvl7pPr>
            <a:lvl8pPr marL="3885926" indent="0">
              <a:buNone/>
              <a:defRPr sz="1900" b="1"/>
            </a:lvl8pPr>
            <a:lvl9pPr marL="4441058"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1754" y="2296708"/>
            <a:ext cx="5387630" cy="4172633"/>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B02A02-678A-4EBC-85A6-B9CE4F30C77D}" type="datetimeFigureOut">
              <a:rPr lang="en-US" smtClean="0"/>
              <a:t>3/26/22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169173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290023"/>
            <a:ext cx="10969943" cy="1207029"/>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04B02A02-678A-4EBC-85A6-B9CE4F30C77D}" type="datetimeFigureOut">
              <a:rPr lang="en-US" smtClean="0"/>
              <a:t>3/26/22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3606947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02A02-678A-4EBC-85A6-B9CE4F30C77D}" type="datetimeFigureOut">
              <a:rPr lang="en-US" smtClean="0"/>
              <a:t>3/26/22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59520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88346"/>
            <a:ext cx="4010039" cy="1227146"/>
          </a:xfrm>
          <a:prstGeom prst="rect">
            <a:avLst/>
          </a:prstGeo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5492" y="288346"/>
            <a:ext cx="6813892" cy="6180996"/>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515493"/>
            <a:ext cx="4010039" cy="4953849"/>
          </a:xfrm>
        </p:spPr>
        <p:txBody>
          <a:bodyPr/>
          <a:lstStyle>
            <a:lvl1pPr marL="0" indent="0">
              <a:buNone/>
              <a:defRPr sz="1700"/>
            </a:lvl1pPr>
            <a:lvl2pPr marL="555132" indent="0">
              <a:buNone/>
              <a:defRPr sz="1500"/>
            </a:lvl2pPr>
            <a:lvl3pPr marL="1110264" indent="0">
              <a:buNone/>
              <a:defRPr sz="1200"/>
            </a:lvl3pPr>
            <a:lvl4pPr marL="1665397" indent="0">
              <a:buNone/>
              <a:defRPr sz="1100"/>
            </a:lvl4pPr>
            <a:lvl5pPr marL="2220529" indent="0">
              <a:buNone/>
              <a:defRPr sz="1100"/>
            </a:lvl5pPr>
            <a:lvl6pPr marL="2775661" indent="0">
              <a:buNone/>
              <a:defRPr sz="1100"/>
            </a:lvl6pPr>
            <a:lvl7pPr marL="3330793" indent="0">
              <a:buNone/>
              <a:defRPr sz="1100"/>
            </a:lvl7pPr>
            <a:lvl8pPr marL="3885926" indent="0">
              <a:buNone/>
              <a:defRPr sz="1100"/>
            </a:lvl8pPr>
            <a:lvl9pPr marL="4441058"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04B02A02-678A-4EBC-85A6-B9CE4F30C77D}" type="datetimeFigureOut">
              <a:rPr lang="en-US" smtClean="0"/>
              <a:t>3/26/22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83308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5069522"/>
            <a:ext cx="7313295" cy="598486"/>
          </a:xfrm>
          <a:prstGeom prst="rect">
            <a:avLst/>
          </a:prstGeo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095" y="647102"/>
            <a:ext cx="7313295" cy="4345305"/>
          </a:xfrm>
        </p:spPr>
        <p:txBody>
          <a:bodyPr/>
          <a:lstStyle>
            <a:lvl1pPr marL="0" indent="0">
              <a:buNone/>
              <a:defRPr sz="3900"/>
            </a:lvl1pPr>
            <a:lvl2pPr marL="555132" indent="0">
              <a:buNone/>
              <a:defRPr sz="3400"/>
            </a:lvl2pPr>
            <a:lvl3pPr marL="1110264" indent="0">
              <a:buNone/>
              <a:defRPr sz="2900"/>
            </a:lvl3pPr>
            <a:lvl4pPr marL="1665397" indent="0">
              <a:buNone/>
              <a:defRPr sz="2400"/>
            </a:lvl4pPr>
            <a:lvl5pPr marL="2220529" indent="0">
              <a:buNone/>
              <a:defRPr sz="2400"/>
            </a:lvl5pPr>
            <a:lvl6pPr marL="2775661" indent="0">
              <a:buNone/>
              <a:defRPr sz="2400"/>
            </a:lvl6pPr>
            <a:lvl7pPr marL="3330793" indent="0">
              <a:buNone/>
              <a:defRPr sz="2400"/>
            </a:lvl7pPr>
            <a:lvl8pPr marL="3885926" indent="0">
              <a:buNone/>
              <a:defRPr sz="2400"/>
            </a:lvl8pPr>
            <a:lvl9pPr marL="4441058" indent="0">
              <a:buNone/>
              <a:defRPr sz="2400"/>
            </a:lvl9pPr>
          </a:lstStyle>
          <a:p>
            <a:endParaRPr lang="en-US"/>
          </a:p>
        </p:txBody>
      </p:sp>
      <p:sp>
        <p:nvSpPr>
          <p:cNvPr id="4" name="Text Placeholder 3"/>
          <p:cNvSpPr>
            <a:spLocks noGrp="1"/>
          </p:cNvSpPr>
          <p:nvPr>
            <p:ph type="body" sz="half" idx="2"/>
          </p:nvPr>
        </p:nvSpPr>
        <p:spPr>
          <a:xfrm>
            <a:off x="2389095" y="5668008"/>
            <a:ext cx="7313295" cy="849949"/>
          </a:xfrm>
        </p:spPr>
        <p:txBody>
          <a:bodyPr/>
          <a:lstStyle>
            <a:lvl1pPr marL="0" indent="0">
              <a:buNone/>
              <a:defRPr sz="1700"/>
            </a:lvl1pPr>
            <a:lvl2pPr marL="555132" indent="0">
              <a:buNone/>
              <a:defRPr sz="1500"/>
            </a:lvl2pPr>
            <a:lvl3pPr marL="1110264" indent="0">
              <a:buNone/>
              <a:defRPr sz="1200"/>
            </a:lvl3pPr>
            <a:lvl4pPr marL="1665397" indent="0">
              <a:buNone/>
              <a:defRPr sz="1100"/>
            </a:lvl4pPr>
            <a:lvl5pPr marL="2220529" indent="0">
              <a:buNone/>
              <a:defRPr sz="1100"/>
            </a:lvl5pPr>
            <a:lvl6pPr marL="2775661" indent="0">
              <a:buNone/>
              <a:defRPr sz="1100"/>
            </a:lvl6pPr>
            <a:lvl7pPr marL="3330793" indent="0">
              <a:buNone/>
              <a:defRPr sz="1100"/>
            </a:lvl7pPr>
            <a:lvl8pPr marL="3885926" indent="0">
              <a:buNone/>
              <a:defRPr sz="1100"/>
            </a:lvl8pPr>
            <a:lvl9pPr marL="4441058"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04B02A02-678A-4EBC-85A6-B9CE4F30C77D}" type="datetimeFigureOut">
              <a:rPr lang="en-US" smtClean="0"/>
              <a:t>3/26/22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325743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689841"/>
            <a:ext cx="10969943" cy="4779501"/>
          </a:xfrm>
          <a:prstGeom prst="rect">
            <a:avLst/>
          </a:prstGeom>
        </p:spPr>
        <p:txBody>
          <a:bodyPr vert="horz" lIns="111026" tIns="55513" rIns="111026" bIns="555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712424"/>
            <a:ext cx="2844059" cy="385579"/>
          </a:xfrm>
          <a:prstGeom prst="rect">
            <a:avLst/>
          </a:prstGeom>
        </p:spPr>
        <p:txBody>
          <a:bodyPr vert="horz" lIns="111026" tIns="55513" rIns="111026" bIns="55513" rtlCol="0" anchor="ctr"/>
          <a:lstStyle>
            <a:lvl1pPr algn="l">
              <a:defRPr sz="1500">
                <a:solidFill>
                  <a:schemeClr val="tx1">
                    <a:tint val="75000"/>
                  </a:schemeClr>
                </a:solidFill>
              </a:defRPr>
            </a:lvl1pPr>
          </a:lstStyle>
          <a:p>
            <a:fld id="{04B02A02-678A-4EBC-85A6-B9CE4F30C77D}" type="datetimeFigureOut">
              <a:rPr lang="en-US" smtClean="0"/>
              <a:t>3/26/22</a:t>
            </a:fld>
            <a:endParaRPr lang="en-US"/>
          </a:p>
        </p:txBody>
      </p:sp>
      <p:sp>
        <p:nvSpPr>
          <p:cNvPr id="5" name="Footer Placeholder 4"/>
          <p:cNvSpPr>
            <a:spLocks noGrp="1"/>
          </p:cNvSpPr>
          <p:nvPr>
            <p:ph type="ftr" sz="quarter" idx="3"/>
          </p:nvPr>
        </p:nvSpPr>
        <p:spPr>
          <a:xfrm>
            <a:off x="4164515" y="6712424"/>
            <a:ext cx="3859795" cy="385579"/>
          </a:xfrm>
          <a:prstGeom prst="rect">
            <a:avLst/>
          </a:prstGeom>
        </p:spPr>
        <p:txBody>
          <a:bodyPr vert="horz" lIns="111026" tIns="55513" rIns="111026" bIns="55513"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712424"/>
            <a:ext cx="2844059" cy="385579"/>
          </a:xfrm>
          <a:prstGeom prst="rect">
            <a:avLst/>
          </a:prstGeom>
        </p:spPr>
        <p:txBody>
          <a:bodyPr vert="horz" lIns="111026" tIns="55513" rIns="111026" bIns="55513" rtlCol="0" anchor="ctr"/>
          <a:lstStyle>
            <a:lvl1pPr algn="r">
              <a:defRPr sz="1500">
                <a:solidFill>
                  <a:schemeClr val="tx1">
                    <a:tint val="75000"/>
                  </a:schemeClr>
                </a:solidFill>
              </a:defRPr>
            </a:lvl1pPr>
          </a:lstStyle>
          <a:p>
            <a:fld id="{0CC54CF3-E9A2-4304-8C0F-95186E562661}" type="slidenum">
              <a:rPr lang="en-US" smtClean="0"/>
              <a:t>‹#›</a:t>
            </a:fld>
            <a:endParaRPr lang="en-US"/>
          </a:p>
        </p:txBody>
      </p:sp>
    </p:spTree>
    <p:extLst>
      <p:ext uri="{BB962C8B-B14F-4D97-AF65-F5344CB8AC3E}">
        <p14:creationId xmlns:p14="http://schemas.microsoft.com/office/powerpoint/2010/main" val="3337014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10264" rtl="0" eaLnBrk="1" latinLnBrk="0" hangingPunct="1">
        <a:spcBef>
          <a:spcPct val="0"/>
        </a:spcBef>
        <a:buNone/>
        <a:defRPr sz="5300" kern="1200">
          <a:solidFill>
            <a:schemeClr val="tx1"/>
          </a:solidFill>
          <a:latin typeface="+mj-lt"/>
          <a:ea typeface="+mj-ea"/>
          <a:cs typeface="+mj-cs"/>
        </a:defRPr>
      </a:lvl1pPr>
    </p:titleStyle>
    <p:bodyStyle>
      <a:lvl1pPr marL="416349" indent="-416349" algn="l" defTabSz="1110264"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02090" indent="-346958" algn="l" defTabSz="1110264"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7831" indent="-277566" algn="l" defTabSz="1110264"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42963"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98095"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53227"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08360"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3492"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18624"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10264" rtl="0" eaLnBrk="1" latinLnBrk="0" hangingPunct="1">
        <a:defRPr sz="2200" kern="1200">
          <a:solidFill>
            <a:schemeClr val="tx1"/>
          </a:solidFill>
          <a:latin typeface="+mn-lt"/>
          <a:ea typeface="+mn-ea"/>
          <a:cs typeface="+mn-cs"/>
        </a:defRPr>
      </a:lvl1pPr>
      <a:lvl2pPr marL="555132" algn="l" defTabSz="1110264" rtl="0" eaLnBrk="1" latinLnBrk="0" hangingPunct="1">
        <a:defRPr sz="2200" kern="1200">
          <a:solidFill>
            <a:schemeClr val="tx1"/>
          </a:solidFill>
          <a:latin typeface="+mn-lt"/>
          <a:ea typeface="+mn-ea"/>
          <a:cs typeface="+mn-cs"/>
        </a:defRPr>
      </a:lvl2pPr>
      <a:lvl3pPr marL="1110264" algn="l" defTabSz="1110264" rtl="0" eaLnBrk="1" latinLnBrk="0" hangingPunct="1">
        <a:defRPr sz="2200" kern="1200">
          <a:solidFill>
            <a:schemeClr val="tx1"/>
          </a:solidFill>
          <a:latin typeface="+mn-lt"/>
          <a:ea typeface="+mn-ea"/>
          <a:cs typeface="+mn-cs"/>
        </a:defRPr>
      </a:lvl3pPr>
      <a:lvl4pPr marL="1665397" algn="l" defTabSz="1110264" rtl="0" eaLnBrk="1" latinLnBrk="0" hangingPunct="1">
        <a:defRPr sz="2200" kern="1200">
          <a:solidFill>
            <a:schemeClr val="tx1"/>
          </a:solidFill>
          <a:latin typeface="+mn-lt"/>
          <a:ea typeface="+mn-ea"/>
          <a:cs typeface="+mn-cs"/>
        </a:defRPr>
      </a:lvl4pPr>
      <a:lvl5pPr marL="2220529" algn="l" defTabSz="1110264" rtl="0" eaLnBrk="1" latinLnBrk="0" hangingPunct="1">
        <a:defRPr sz="2200" kern="1200">
          <a:solidFill>
            <a:schemeClr val="tx1"/>
          </a:solidFill>
          <a:latin typeface="+mn-lt"/>
          <a:ea typeface="+mn-ea"/>
          <a:cs typeface="+mn-cs"/>
        </a:defRPr>
      </a:lvl5pPr>
      <a:lvl6pPr marL="2775661" algn="l" defTabSz="1110264" rtl="0" eaLnBrk="1" latinLnBrk="0" hangingPunct="1">
        <a:defRPr sz="2200" kern="1200">
          <a:solidFill>
            <a:schemeClr val="tx1"/>
          </a:solidFill>
          <a:latin typeface="+mn-lt"/>
          <a:ea typeface="+mn-ea"/>
          <a:cs typeface="+mn-cs"/>
        </a:defRPr>
      </a:lvl6pPr>
      <a:lvl7pPr marL="3330793" algn="l" defTabSz="1110264" rtl="0" eaLnBrk="1" latinLnBrk="0" hangingPunct="1">
        <a:defRPr sz="2200" kern="1200">
          <a:solidFill>
            <a:schemeClr val="tx1"/>
          </a:solidFill>
          <a:latin typeface="+mn-lt"/>
          <a:ea typeface="+mn-ea"/>
          <a:cs typeface="+mn-cs"/>
        </a:defRPr>
      </a:lvl7pPr>
      <a:lvl8pPr marL="3885926" algn="l" defTabSz="1110264" rtl="0" eaLnBrk="1" latinLnBrk="0" hangingPunct="1">
        <a:defRPr sz="2200" kern="1200">
          <a:solidFill>
            <a:schemeClr val="tx1"/>
          </a:solidFill>
          <a:latin typeface="+mn-lt"/>
          <a:ea typeface="+mn-ea"/>
          <a:cs typeface="+mn-cs"/>
        </a:defRPr>
      </a:lvl8pPr>
      <a:lvl9pPr marL="4441058" algn="l" defTabSz="1110264"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066213" y="38117"/>
            <a:ext cx="3046413" cy="6479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1812" y="2935287"/>
            <a:ext cx="10783012" cy="769441"/>
          </a:xfrm>
          <a:prstGeom prst="rect">
            <a:avLst/>
          </a:prstGeom>
          <a:noFill/>
        </p:spPr>
        <p:txBody>
          <a:bodyPr wrap="square" lIns="91440" tIns="45720" rIns="91440" bIns="45720">
            <a:spAutoFit/>
          </a:bodyPr>
          <a:lstStyle/>
          <a:p>
            <a:pPr algn="ctr"/>
            <a:r>
              <a:rPr lang="en-US" sz="4400" dirty="0">
                <a:ln w="0">
                  <a:solidFill>
                    <a:schemeClr val="tx1"/>
                  </a:solidFill>
                </a:ln>
                <a:effectLst>
                  <a:outerShdw blurRad="38100" dist="19050" dir="2700000" algn="tl" rotWithShape="0">
                    <a:schemeClr val="dk1">
                      <a:alpha val="40000"/>
                    </a:schemeClr>
                  </a:outerShdw>
                </a:effectLst>
                <a:latin typeface="Bookman Old Style" panose="02050604050505020204" pitchFamily="18" charset="0"/>
              </a:rPr>
              <a:t>Online Financial Fraud</a:t>
            </a:r>
          </a:p>
        </p:txBody>
      </p:sp>
    </p:spTree>
    <p:extLst>
      <p:ext uri="{BB962C8B-B14F-4D97-AF65-F5344CB8AC3E}">
        <p14:creationId xmlns:p14="http://schemas.microsoft.com/office/powerpoint/2010/main" val="72271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victim do - UPI Fraud</a:t>
            </a:r>
          </a:p>
        </p:txBody>
      </p:sp>
      <p:sp>
        <p:nvSpPr>
          <p:cNvPr id="3" name="Content Placeholder 2"/>
          <p:cNvSpPr>
            <a:spLocks noGrp="1"/>
          </p:cNvSpPr>
          <p:nvPr>
            <p:ph idx="1"/>
          </p:nvPr>
        </p:nvSpPr>
        <p:spPr/>
        <p:txBody>
          <a:bodyPr>
            <a:normAutofit fontScale="70000" lnSpcReduction="20000"/>
          </a:bodyPr>
          <a:lstStyle/>
          <a:p>
            <a:r>
              <a:rPr lang="en-US" dirty="0"/>
              <a:t>Immediately call the customer care number and block your bank account.</a:t>
            </a:r>
          </a:p>
          <a:p>
            <a:r>
              <a:rPr lang="en-US" dirty="0"/>
              <a:t>In some cases, customer care executives may not have privilege to freeze a bank account.</a:t>
            </a:r>
          </a:p>
          <a:p>
            <a:pPr marL="0" indent="0">
              <a:buNone/>
            </a:pPr>
            <a:r>
              <a:rPr lang="en-US" dirty="0"/>
              <a:t>Install another UPI on your smartphone and Change the MPIN. This will prevent the fraudster to siphon money from your bank account as MPIN is changed.</a:t>
            </a:r>
          </a:p>
          <a:p>
            <a:pPr marL="0" indent="0">
              <a:buNone/>
            </a:pPr>
            <a:r>
              <a:rPr lang="en-US" dirty="0"/>
              <a:t>Go to nearest branch of your bank and request the bank manager to freeze your account.</a:t>
            </a:r>
          </a:p>
          <a:p>
            <a:pPr marL="0" indent="0">
              <a:buNone/>
            </a:pPr>
            <a:r>
              <a:rPr lang="en-US" b="1" dirty="0">
                <a:solidFill>
                  <a:srgbClr val="FF0000"/>
                </a:solidFill>
              </a:rPr>
              <a:t>Please remember – In UPI Fraud – Blocking for debit card will NOT stop the fraud from transferring money from your bank account. You need to block your bank account.</a:t>
            </a:r>
          </a:p>
        </p:txBody>
      </p:sp>
    </p:spTree>
    <p:extLst>
      <p:ext uri="{BB962C8B-B14F-4D97-AF65-F5344CB8AC3E}">
        <p14:creationId xmlns:p14="http://schemas.microsoft.com/office/powerpoint/2010/main" val="231254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FC99-E933-4F45-9B1A-260607E60585}"/>
              </a:ext>
            </a:extLst>
          </p:cNvPr>
          <p:cNvSpPr>
            <a:spLocks noGrp="1"/>
          </p:cNvSpPr>
          <p:nvPr>
            <p:ph type="title"/>
          </p:nvPr>
        </p:nvSpPr>
        <p:spPr>
          <a:xfrm>
            <a:off x="5332967" y="725487"/>
            <a:ext cx="6704172" cy="1207029"/>
          </a:xfrm>
        </p:spPr>
        <p:txBody>
          <a:bodyPr/>
          <a:lstStyle/>
          <a:p>
            <a:r>
              <a:rPr lang="en-US" sz="4000" dirty="0">
                <a:latin typeface="Bookman Old Style" panose="02050604050505020204" pitchFamily="18" charset="0"/>
              </a:rPr>
              <a:t>To stop UPI fraud, </a:t>
            </a:r>
            <a:br>
              <a:rPr lang="en-US" sz="4000" dirty="0">
                <a:latin typeface="Bookman Old Style" panose="02050604050505020204" pitchFamily="18" charset="0"/>
              </a:rPr>
            </a:br>
            <a:r>
              <a:rPr lang="en-US" sz="4000" dirty="0">
                <a:solidFill>
                  <a:srgbClr val="FF0000"/>
                </a:solidFill>
                <a:latin typeface="Bookman Old Style" panose="02050604050505020204" pitchFamily="18" charset="0"/>
              </a:rPr>
              <a:t>Bank Account has to be </a:t>
            </a:r>
            <a:r>
              <a:rPr lang="en-US" sz="4000" dirty="0" err="1">
                <a:solidFill>
                  <a:srgbClr val="FF0000"/>
                </a:solidFill>
                <a:latin typeface="Bookman Old Style" panose="02050604050505020204" pitchFamily="18" charset="0"/>
              </a:rPr>
              <a:t>freezed</a:t>
            </a:r>
            <a:endParaRPr lang="en-US" sz="4000" dirty="0">
              <a:solidFill>
                <a:srgbClr val="FF0000"/>
              </a:solidFill>
              <a:latin typeface="Bookman Old Style" panose="02050604050505020204" pitchFamily="18" charset="0"/>
            </a:endParaRPr>
          </a:p>
        </p:txBody>
      </p:sp>
      <p:graphicFrame>
        <p:nvGraphicFramePr>
          <p:cNvPr id="3" name="Diagram 2">
            <a:extLst>
              <a:ext uri="{FF2B5EF4-FFF2-40B4-BE49-F238E27FC236}">
                <a16:creationId xmlns:a16="http://schemas.microsoft.com/office/drawing/2014/main" id="{69D78DC0-8DF4-4C42-834D-1E40025BAD12}"/>
              </a:ext>
            </a:extLst>
          </p:cNvPr>
          <p:cNvGraphicFramePr/>
          <p:nvPr>
            <p:extLst/>
          </p:nvPr>
        </p:nvGraphicFramePr>
        <p:xfrm>
          <a:off x="354090" y="2325687"/>
          <a:ext cx="44196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5BAE7907-E7DE-794B-9B58-663F843385CF}"/>
              </a:ext>
            </a:extLst>
          </p:cNvPr>
          <p:cNvSpPr txBox="1">
            <a:spLocks/>
          </p:cNvSpPr>
          <p:nvPr/>
        </p:nvSpPr>
        <p:spPr>
          <a:xfrm>
            <a:off x="5181282" y="3011487"/>
            <a:ext cx="7007543" cy="1207029"/>
          </a:xfrm>
          <a:prstGeom prst="rect">
            <a:avLst/>
          </a:prstGeom>
        </p:spPr>
        <p:txBody>
          <a:bodyPr/>
          <a:lstStyle>
            <a:lvl1pPr algn="ctr" defTabSz="1110264" rtl="0" eaLnBrk="1" latinLnBrk="0" hangingPunct="1">
              <a:spcBef>
                <a:spcPct val="0"/>
              </a:spcBef>
              <a:buNone/>
              <a:defRPr sz="5300" kern="1200">
                <a:solidFill>
                  <a:schemeClr val="tx1"/>
                </a:solidFill>
                <a:latin typeface="+mj-lt"/>
                <a:ea typeface="+mj-ea"/>
                <a:cs typeface="+mj-cs"/>
              </a:defRPr>
            </a:lvl1pPr>
          </a:lstStyle>
          <a:p>
            <a:r>
              <a:rPr lang="en-US" sz="4000" dirty="0">
                <a:latin typeface="Bookman Old Style" panose="02050604050505020204" pitchFamily="18" charset="0"/>
              </a:rPr>
              <a:t>Card payment system and UPI system are different entities.</a:t>
            </a:r>
          </a:p>
          <a:p>
            <a:endParaRPr lang="en-US" sz="4000" dirty="0">
              <a:latin typeface="Bookman Old Style" panose="02050604050505020204" pitchFamily="18" charset="0"/>
            </a:endParaRPr>
          </a:p>
          <a:p>
            <a:r>
              <a:rPr lang="en-US" sz="4000" dirty="0">
                <a:solidFill>
                  <a:srgbClr val="FF0000"/>
                </a:solidFill>
                <a:latin typeface="Bookman Old Style" panose="02050604050505020204" pitchFamily="18" charset="0"/>
              </a:rPr>
              <a:t>Blocking Card is NOT a solution</a:t>
            </a:r>
          </a:p>
        </p:txBody>
      </p:sp>
      <p:cxnSp>
        <p:nvCxnSpPr>
          <p:cNvPr id="6" name="Straight Connector 5">
            <a:extLst>
              <a:ext uri="{FF2B5EF4-FFF2-40B4-BE49-F238E27FC236}">
                <a16:creationId xmlns:a16="http://schemas.microsoft.com/office/drawing/2014/main" id="{B98D6529-F51F-C249-B3D0-04350BB85D1F}"/>
              </a:ext>
            </a:extLst>
          </p:cNvPr>
          <p:cNvCxnSpPr>
            <a:cxnSpLocks/>
          </p:cNvCxnSpPr>
          <p:nvPr/>
        </p:nvCxnSpPr>
        <p:spPr>
          <a:xfrm>
            <a:off x="4875212" y="573087"/>
            <a:ext cx="0" cy="6400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3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4. Refund Fraud</a:t>
            </a:r>
          </a:p>
        </p:txBody>
      </p:sp>
      <p:sp>
        <p:nvSpPr>
          <p:cNvPr id="3" name="Content Placeholder 2"/>
          <p:cNvSpPr>
            <a:spLocks noGrp="1"/>
          </p:cNvSpPr>
          <p:nvPr>
            <p:ph idx="1"/>
          </p:nvPr>
        </p:nvSpPr>
        <p:spPr/>
        <p:txBody>
          <a:bodyPr>
            <a:normAutofit fontScale="92500"/>
          </a:bodyPr>
          <a:lstStyle/>
          <a:p>
            <a:r>
              <a:rPr lang="en-US" dirty="0">
                <a:latin typeface="Bookman Old Style" panose="02050604050505020204" pitchFamily="18" charset="0"/>
              </a:rPr>
              <a:t>Hundreds of fake ecommerce sites have been hosted by fraudsters.</a:t>
            </a:r>
          </a:p>
          <a:p>
            <a:r>
              <a:rPr lang="en-US" dirty="0">
                <a:latin typeface="Bookman Old Style" panose="02050604050505020204" pitchFamily="18" charset="0"/>
              </a:rPr>
              <a:t>People do purchase from the fake e commerce site and find different item on delivery. </a:t>
            </a:r>
          </a:p>
          <a:p>
            <a:r>
              <a:rPr lang="en-US" dirty="0">
                <a:latin typeface="Bookman Old Style" panose="02050604050505020204" pitchFamily="18" charset="0"/>
              </a:rPr>
              <a:t>To get refund, victim contact the number given on the fake website who ask them to install remote accessing mobile app or use UPI fraud method to siphon off the money.</a:t>
            </a:r>
          </a:p>
        </p:txBody>
      </p:sp>
    </p:spTree>
    <p:extLst>
      <p:ext uri="{BB962C8B-B14F-4D97-AF65-F5344CB8AC3E}">
        <p14:creationId xmlns:p14="http://schemas.microsoft.com/office/powerpoint/2010/main" val="2444078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992" y="725487"/>
            <a:ext cx="10969943" cy="1207029"/>
          </a:xfrm>
        </p:spPr>
        <p:txBody>
          <a:bodyPr/>
          <a:lstStyle/>
          <a:p>
            <a:r>
              <a:rPr lang="en-US" sz="4000" b="1" dirty="0">
                <a:latin typeface="Bookman Old Style" panose="02050604050505020204" pitchFamily="18" charset="0"/>
              </a:rPr>
              <a:t>5.Fraud using Online</a:t>
            </a:r>
            <a:br>
              <a:rPr lang="en-US" sz="4000" dirty="0">
                <a:latin typeface="Bookman Old Style" panose="02050604050505020204" pitchFamily="18" charset="0"/>
              </a:rPr>
            </a:br>
            <a:r>
              <a:rPr lang="en-IN" sz="3600" dirty="0">
                <a:latin typeface="Bookman Old Style" panose="02050604050505020204" pitchFamily="18" charset="0"/>
              </a:rPr>
              <a:t>Fraudsters posing as govt. employee and posting fake Ads as a seller</a:t>
            </a:r>
            <a:endParaRPr lang="en-US" sz="3600" dirty="0">
              <a:latin typeface="Bookman Old Style" panose="02050604050505020204" pitchFamily="18" charset="0"/>
            </a:endParaRPr>
          </a:p>
        </p:txBody>
      </p:sp>
      <p:sp>
        <p:nvSpPr>
          <p:cNvPr id="3" name="Content Placeholder 2"/>
          <p:cNvSpPr>
            <a:spLocks noGrp="1"/>
          </p:cNvSpPr>
          <p:nvPr>
            <p:ph idx="1"/>
          </p:nvPr>
        </p:nvSpPr>
        <p:spPr>
          <a:xfrm>
            <a:off x="584992" y="2630487"/>
            <a:ext cx="10969943" cy="3683846"/>
          </a:xfrm>
        </p:spPr>
        <p:txBody>
          <a:bodyPr>
            <a:noAutofit/>
          </a:bodyPr>
          <a:lstStyle/>
          <a:p>
            <a:r>
              <a:rPr lang="en-IN" sz="2800" dirty="0">
                <a:latin typeface="Bookman Old Style" panose="02050604050505020204" pitchFamily="18" charset="0"/>
              </a:rPr>
              <a:t>These fraudsters will post fake Ads of Cars, Bikes with lucrative prices</a:t>
            </a:r>
          </a:p>
          <a:p>
            <a:r>
              <a:rPr lang="en-IN" sz="2800" dirty="0">
                <a:latin typeface="Bookman Old Style" panose="02050604050505020204" pitchFamily="18" charset="0"/>
              </a:rPr>
              <a:t>They will share fake </a:t>
            </a:r>
            <a:r>
              <a:rPr lang="en-IN" sz="2800" dirty="0" err="1">
                <a:latin typeface="Bookman Old Style" panose="02050604050505020204" pitchFamily="18" charset="0"/>
              </a:rPr>
              <a:t>offical</a:t>
            </a:r>
            <a:r>
              <a:rPr lang="en-IN" sz="2800" dirty="0">
                <a:latin typeface="Bookman Old Style" panose="02050604050505020204" pitchFamily="18" charset="0"/>
              </a:rPr>
              <a:t> ID proofs to gain your trust</a:t>
            </a:r>
          </a:p>
          <a:p>
            <a:r>
              <a:rPr lang="en-IN" sz="2800" dirty="0">
                <a:latin typeface="Bookman Old Style" panose="02050604050505020204" pitchFamily="18" charset="0"/>
              </a:rPr>
              <a:t>After gaining your trust, they will ask for advance payment for the product as token amount, airport charges, etc.</a:t>
            </a:r>
          </a:p>
          <a:p>
            <a:r>
              <a:rPr lang="en-IN" sz="2800" dirty="0">
                <a:latin typeface="Bookman Old Style" panose="02050604050505020204" pitchFamily="18" charset="0"/>
              </a:rPr>
              <a:t>After you have paid the amount, they will stop responding to your calls and messages</a:t>
            </a:r>
          </a:p>
          <a:p>
            <a:endParaRPr lang="en-US" sz="2800" dirty="0">
              <a:latin typeface="Bookman Old Style" panose="02050604050505020204" pitchFamily="18" charset="0"/>
            </a:endParaRPr>
          </a:p>
          <a:p>
            <a:endParaRPr lang="en-US" sz="2800" dirty="0">
              <a:latin typeface="Bookman Old Style" panose="02050604050505020204" pitchFamily="18" charset="0"/>
            </a:endParaRPr>
          </a:p>
        </p:txBody>
      </p:sp>
    </p:spTree>
    <p:extLst>
      <p:ext uri="{BB962C8B-B14F-4D97-AF65-F5344CB8AC3E}">
        <p14:creationId xmlns:p14="http://schemas.microsoft.com/office/powerpoint/2010/main" val="272532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649287"/>
            <a:ext cx="10284143" cy="740264"/>
          </a:xfrm>
        </p:spPr>
        <p:txBody>
          <a:bodyPr/>
          <a:lstStyle/>
          <a:p>
            <a:r>
              <a:rPr lang="en-US" sz="4400" dirty="0">
                <a:latin typeface="Bookman Old Style" panose="02050604050505020204" pitchFamily="18" charset="0"/>
              </a:rPr>
              <a:t>Fraudsters posing as govt. official and contacting you as a Buyer</a:t>
            </a:r>
          </a:p>
        </p:txBody>
      </p:sp>
      <p:sp>
        <p:nvSpPr>
          <p:cNvPr id="5" name="Content Placeholder 4">
            <a:extLst>
              <a:ext uri="{FF2B5EF4-FFF2-40B4-BE49-F238E27FC236}">
                <a16:creationId xmlns:a16="http://schemas.microsoft.com/office/drawing/2014/main" id="{1CC97ACB-39DC-924F-951C-E9A37CF63F39}"/>
              </a:ext>
            </a:extLst>
          </p:cNvPr>
          <p:cNvSpPr>
            <a:spLocks noGrp="1"/>
          </p:cNvSpPr>
          <p:nvPr>
            <p:ph idx="1"/>
          </p:nvPr>
        </p:nvSpPr>
        <p:spPr>
          <a:xfrm>
            <a:off x="379412" y="2462674"/>
            <a:ext cx="10969943" cy="4779501"/>
          </a:xfrm>
        </p:spPr>
        <p:txBody>
          <a:bodyPr>
            <a:normAutofit fontScale="85000" lnSpcReduction="10000"/>
          </a:bodyPr>
          <a:lstStyle/>
          <a:p>
            <a:r>
              <a:rPr lang="en-IN" dirty="0"/>
              <a:t>These fraudsters will contact you as buyers and agree to your asking price</a:t>
            </a:r>
          </a:p>
          <a:p>
            <a:r>
              <a:rPr lang="en-IN" dirty="0"/>
              <a:t>They will urge to make advance payment for the product</a:t>
            </a:r>
          </a:p>
          <a:p>
            <a:r>
              <a:rPr lang="en-IN" dirty="0"/>
              <a:t>They will make a payment of small amount through UPI apps to gain your trust and act as a legitimate buyer</a:t>
            </a:r>
          </a:p>
          <a:p>
            <a:r>
              <a:rPr lang="en-IN" dirty="0"/>
              <a:t>After sending the small amount, they may send you QR code for a bigger amount</a:t>
            </a:r>
          </a:p>
          <a:p>
            <a:r>
              <a:rPr lang="en-IN" dirty="0"/>
              <a:t>Scanning these QR codes will deduct money from your account</a:t>
            </a:r>
          </a:p>
          <a:p>
            <a:endParaRPr lang="en-US" dirty="0"/>
          </a:p>
        </p:txBody>
      </p:sp>
    </p:spTree>
    <p:extLst>
      <p:ext uri="{BB962C8B-B14F-4D97-AF65-F5344CB8AC3E}">
        <p14:creationId xmlns:p14="http://schemas.microsoft.com/office/powerpoint/2010/main" val="31080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49287"/>
            <a:ext cx="10969943" cy="1207029"/>
          </a:xfrm>
        </p:spPr>
        <p:txBody>
          <a:bodyPr/>
          <a:lstStyle/>
          <a:p>
            <a:r>
              <a:rPr lang="en-US" dirty="0">
                <a:latin typeface="Bookman Old Style" panose="02050604050505020204" pitchFamily="18" charset="0"/>
              </a:rPr>
              <a:t> 6. Fraud using Fake SMS</a:t>
            </a:r>
          </a:p>
        </p:txBody>
      </p:sp>
      <p:sp>
        <p:nvSpPr>
          <p:cNvPr id="3" name="Content Placeholder 2"/>
          <p:cNvSpPr>
            <a:spLocks noGrp="1"/>
          </p:cNvSpPr>
          <p:nvPr>
            <p:ph idx="1"/>
          </p:nvPr>
        </p:nvSpPr>
        <p:spPr>
          <a:xfrm>
            <a:off x="4799012" y="1689841"/>
            <a:ext cx="6780372" cy="4779501"/>
          </a:xfrm>
        </p:spPr>
        <p:txBody>
          <a:bodyPr>
            <a:normAutofit fontScale="92500" lnSpcReduction="10000"/>
          </a:bodyPr>
          <a:lstStyle/>
          <a:p>
            <a:pPr marL="0" indent="0">
              <a:buNone/>
            </a:pPr>
            <a:r>
              <a:rPr lang="en-IN" dirty="0"/>
              <a:t>•Dear Customer, </a:t>
            </a:r>
          </a:p>
          <a:p>
            <a:pPr marL="0" indent="0">
              <a:buNone/>
            </a:pPr>
            <a:r>
              <a:rPr lang="en-IN" dirty="0"/>
              <a:t>•  Your SBI Account will be suspended from today </a:t>
            </a:r>
            <a:r>
              <a:rPr lang="en-IN" dirty="0" err="1"/>
              <a:t>ie</a:t>
            </a:r>
            <a:r>
              <a:rPr lang="en-IN" dirty="0"/>
              <a:t> 24/05/2020 due to wrong date of Birth as verified from your Aadhar card/PAN card.</a:t>
            </a:r>
          </a:p>
          <a:p>
            <a:pPr marL="0" indent="0">
              <a:buNone/>
            </a:pPr>
            <a:r>
              <a:rPr lang="en-IN" dirty="0"/>
              <a:t>•Please contact the number 9999999*** given below to activate your bank account.</a:t>
            </a:r>
          </a:p>
          <a:p>
            <a:pPr marL="0" indent="0">
              <a:buNone/>
            </a:pPr>
            <a:endParaRPr lang="en-US" dirty="0"/>
          </a:p>
        </p:txBody>
      </p:sp>
      <p:pic>
        <p:nvPicPr>
          <p:cNvPr id="4" name="Content Placeholder 3">
            <a:extLst>
              <a:ext uri="{FF2B5EF4-FFF2-40B4-BE49-F238E27FC236}">
                <a16:creationId xmlns:a16="http://schemas.microsoft.com/office/drawing/2014/main" id="{A1CB0CDF-A4A0-AC49-B06C-6F5051E66B28}"/>
              </a:ext>
            </a:extLst>
          </p:cNvPr>
          <p:cNvPicPr/>
          <p:nvPr/>
        </p:nvPicPr>
        <p:blipFill>
          <a:blip r:embed="rId2">
            <a:extLst>
              <a:ext uri="{28A0092B-C50C-407E-A947-70E740481C1C}">
                <a14:useLocalDpi xmlns:a14="http://schemas.microsoft.com/office/drawing/2010/main" val="0"/>
              </a:ext>
            </a:extLst>
          </a:blip>
          <a:stretch>
            <a:fillRect/>
          </a:stretch>
        </p:blipFill>
        <p:spPr>
          <a:xfrm>
            <a:off x="1065212" y="2249487"/>
            <a:ext cx="2514600" cy="4074160"/>
          </a:xfrm>
          <a:prstGeom prst="rect">
            <a:avLst/>
          </a:prstGeom>
        </p:spPr>
      </p:pic>
    </p:spTree>
    <p:extLst>
      <p:ext uri="{BB962C8B-B14F-4D97-AF65-F5344CB8AC3E}">
        <p14:creationId xmlns:p14="http://schemas.microsoft.com/office/powerpoint/2010/main" val="133776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A365-1540-8E42-A08B-40C0CC8D6717}"/>
              </a:ext>
            </a:extLst>
          </p:cNvPr>
          <p:cNvSpPr>
            <a:spLocks noGrp="1"/>
          </p:cNvSpPr>
          <p:nvPr>
            <p:ph type="title"/>
          </p:nvPr>
        </p:nvSpPr>
        <p:spPr>
          <a:xfrm>
            <a:off x="379412" y="725487"/>
            <a:ext cx="10969943" cy="1207029"/>
          </a:xfrm>
        </p:spPr>
        <p:txBody>
          <a:bodyPr/>
          <a:lstStyle/>
          <a:p>
            <a:r>
              <a:rPr lang="en-US" sz="4400" dirty="0">
                <a:latin typeface="Bookman Old Style" panose="02050604050505020204" pitchFamily="18" charset="0"/>
              </a:rPr>
              <a:t>7. SIM Swap Fraud</a:t>
            </a:r>
          </a:p>
        </p:txBody>
      </p:sp>
      <p:sp>
        <p:nvSpPr>
          <p:cNvPr id="3" name="Content Placeholder 2">
            <a:extLst>
              <a:ext uri="{FF2B5EF4-FFF2-40B4-BE49-F238E27FC236}">
                <a16:creationId xmlns:a16="http://schemas.microsoft.com/office/drawing/2014/main" id="{3554B80C-D548-EB49-9D12-2FD71924A8FC}"/>
              </a:ext>
            </a:extLst>
          </p:cNvPr>
          <p:cNvSpPr>
            <a:spLocks noGrp="1"/>
          </p:cNvSpPr>
          <p:nvPr>
            <p:ph idx="1"/>
          </p:nvPr>
        </p:nvSpPr>
        <p:spPr>
          <a:xfrm>
            <a:off x="627840" y="2325687"/>
            <a:ext cx="10969943" cy="4779501"/>
          </a:xfrm>
        </p:spPr>
        <p:txBody>
          <a:bodyPr>
            <a:noAutofit/>
          </a:bodyPr>
          <a:lstStyle/>
          <a:p>
            <a:pPr marL="0" indent="0">
              <a:buNone/>
            </a:pPr>
            <a:r>
              <a:rPr lang="en-US" sz="2400" dirty="0">
                <a:latin typeface="Bookman Old Style" panose="02050604050505020204" pitchFamily="18" charset="0"/>
              </a:rPr>
              <a:t>1.Fraudsters obtain customer personal data through phishing or Social engineering to get access to subscriber account. </a:t>
            </a:r>
          </a:p>
          <a:p>
            <a:pPr marL="0" indent="0">
              <a:buNone/>
            </a:pPr>
            <a:r>
              <a:rPr lang="en-US" sz="2400" dirty="0">
                <a:latin typeface="Bookman Old Style" panose="02050604050505020204" pitchFamily="18" charset="0"/>
              </a:rPr>
              <a:t> 2. Fraudsters creates a fake ID and contacts the mobile operator under the pretexts such as having lost the phone. </a:t>
            </a:r>
          </a:p>
          <a:p>
            <a:pPr marL="0" indent="0">
              <a:buNone/>
            </a:pPr>
            <a:r>
              <a:rPr lang="en-US" sz="2400" dirty="0">
                <a:latin typeface="Bookman Old Style" panose="02050604050505020204" pitchFamily="18" charset="0"/>
              </a:rPr>
              <a:t>3. Mobile operator deactivates the old SIM card in customer possession and issue a new SIM card to the fraudster. </a:t>
            </a:r>
          </a:p>
          <a:p>
            <a:pPr marL="0" indent="0">
              <a:buNone/>
            </a:pPr>
            <a:r>
              <a:rPr lang="en-US" sz="2400" dirty="0">
                <a:latin typeface="Bookman Old Style" panose="02050604050505020204" pitchFamily="18" charset="0"/>
              </a:rPr>
              <a:t>3. With the new SIM and the same mobile number, fraudsters receive authentication codes -OTP , for banking services.</a:t>
            </a:r>
          </a:p>
          <a:p>
            <a:pPr marL="0" indent="0">
              <a:buNone/>
            </a:pPr>
            <a:r>
              <a:rPr lang="en-US" sz="2400" dirty="0">
                <a:latin typeface="Bookman Old Style" panose="02050604050505020204" pitchFamily="18" charset="0"/>
              </a:rPr>
              <a:t>4. With the account takeover process completed fraudsters wipes out the full amount. </a:t>
            </a:r>
          </a:p>
          <a:p>
            <a:endParaRPr lang="en-US" sz="2400" dirty="0">
              <a:latin typeface="Bookman Old Style" panose="02050604050505020204" pitchFamily="18" charset="0"/>
            </a:endParaRPr>
          </a:p>
        </p:txBody>
      </p:sp>
    </p:spTree>
    <p:extLst>
      <p:ext uri="{BB962C8B-B14F-4D97-AF65-F5344CB8AC3E}">
        <p14:creationId xmlns:p14="http://schemas.microsoft.com/office/powerpoint/2010/main" val="1800609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9287"/>
            <a:ext cx="10969943" cy="1207029"/>
          </a:xfrm>
        </p:spPr>
        <p:txBody>
          <a:bodyPr/>
          <a:lstStyle/>
          <a:p>
            <a:r>
              <a:rPr lang="en-US" dirty="0">
                <a:latin typeface="Bookman Old Style" panose="02050604050505020204" pitchFamily="18" charset="0"/>
              </a:rPr>
              <a:t>8. QR Code Scam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7549" y="2414440"/>
            <a:ext cx="4083263" cy="4054623"/>
          </a:xfrm>
          <a:noFill/>
          <a:ln w="25400">
            <a:solidFill>
              <a:schemeClr val="tx1"/>
            </a:solidFill>
          </a:ln>
        </p:spPr>
      </p:pic>
    </p:spTree>
    <p:extLst>
      <p:ext uri="{BB962C8B-B14F-4D97-AF65-F5344CB8AC3E}">
        <p14:creationId xmlns:p14="http://schemas.microsoft.com/office/powerpoint/2010/main" val="3251390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20687"/>
            <a:ext cx="10969943" cy="1207029"/>
          </a:xfrm>
        </p:spPr>
        <p:txBody>
          <a:bodyPr/>
          <a:lstStyle/>
          <a:p>
            <a:r>
              <a:rPr lang="en-US" sz="4800" dirty="0">
                <a:latin typeface="Bookman Old Style" panose="02050604050505020204" pitchFamily="18" charset="0"/>
              </a:rPr>
              <a:t>QR Code Scam.</a:t>
            </a:r>
          </a:p>
        </p:txBody>
      </p:sp>
      <p:sp>
        <p:nvSpPr>
          <p:cNvPr id="3" name="Content Placeholder 2"/>
          <p:cNvSpPr>
            <a:spLocks noGrp="1"/>
          </p:cNvSpPr>
          <p:nvPr>
            <p:ph idx="1"/>
          </p:nvPr>
        </p:nvSpPr>
        <p:spPr>
          <a:xfrm>
            <a:off x="609440" y="1335087"/>
            <a:ext cx="10969943" cy="4779501"/>
          </a:xfrm>
        </p:spPr>
        <p:txBody>
          <a:bodyPr>
            <a:noAutofit/>
          </a:bodyPr>
          <a:lstStyle/>
          <a:p>
            <a:r>
              <a:rPr lang="en-US" sz="3600" dirty="0">
                <a:latin typeface="Bookman Old Style" panose="02050604050505020204" pitchFamily="18" charset="0"/>
              </a:rPr>
              <a:t>The caller will say he will send the money via UPI to buy a the product online platform.</a:t>
            </a:r>
          </a:p>
          <a:p>
            <a:r>
              <a:rPr lang="en-US" sz="3600" dirty="0">
                <a:latin typeface="Bookman Old Style" panose="02050604050505020204" pitchFamily="18" charset="0"/>
              </a:rPr>
              <a:t>Instead of sending money to you, fraudster will send “Request Money” option on UPI app like </a:t>
            </a:r>
            <a:r>
              <a:rPr lang="en-US" sz="3600" dirty="0" err="1">
                <a:latin typeface="Bookman Old Style" panose="02050604050505020204" pitchFamily="18" charset="0"/>
              </a:rPr>
              <a:t>GooglePay</a:t>
            </a:r>
            <a:r>
              <a:rPr lang="en-US" sz="3600" dirty="0">
                <a:latin typeface="Bookman Old Style" panose="02050604050505020204" pitchFamily="18" charset="0"/>
              </a:rPr>
              <a:t>.</a:t>
            </a:r>
          </a:p>
          <a:p>
            <a:r>
              <a:rPr lang="en-US" sz="3600" dirty="0">
                <a:latin typeface="Bookman Old Style" panose="02050604050505020204" pitchFamily="18" charset="0"/>
              </a:rPr>
              <a:t>They ask the Victim to enter MPIN to receive money.</a:t>
            </a:r>
          </a:p>
          <a:p>
            <a:r>
              <a:rPr lang="en-US" sz="3600" dirty="0">
                <a:latin typeface="Bookman Old Style" panose="02050604050505020204" pitchFamily="18" charset="0"/>
              </a:rPr>
              <a:t>As soon as Victim enters MPIN, money is debited from Victim’s account.</a:t>
            </a:r>
          </a:p>
          <a:p>
            <a:endParaRPr lang="en-US" sz="3600" dirty="0">
              <a:latin typeface="Bookman Old Style" panose="02050604050505020204" pitchFamily="18" charset="0"/>
            </a:endParaRPr>
          </a:p>
          <a:p>
            <a:endParaRPr lang="en-US" sz="3600" dirty="0">
              <a:latin typeface="Bookman Old Style" panose="02050604050505020204" pitchFamily="18" charset="0"/>
            </a:endParaRPr>
          </a:p>
          <a:p>
            <a:endParaRPr lang="en-US" sz="3600" dirty="0">
              <a:latin typeface="Bookman Old Style" panose="02050604050505020204" pitchFamily="18" charset="0"/>
            </a:endParaRPr>
          </a:p>
        </p:txBody>
      </p:sp>
    </p:spTree>
    <p:extLst>
      <p:ext uri="{BB962C8B-B14F-4D97-AF65-F5344CB8AC3E}">
        <p14:creationId xmlns:p14="http://schemas.microsoft.com/office/powerpoint/2010/main" val="281872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Remember</a:t>
            </a:r>
          </a:p>
        </p:txBody>
      </p:sp>
      <p:sp>
        <p:nvSpPr>
          <p:cNvPr id="3" name="Content Placeholder 2"/>
          <p:cNvSpPr>
            <a:spLocks noGrp="1"/>
          </p:cNvSpPr>
          <p:nvPr>
            <p:ph idx="1"/>
          </p:nvPr>
        </p:nvSpPr>
        <p:spPr/>
        <p:txBody>
          <a:bodyPr>
            <a:normAutofit/>
          </a:bodyPr>
          <a:lstStyle/>
          <a:p>
            <a:r>
              <a:rPr lang="en-US" sz="3600" dirty="0">
                <a:latin typeface="Bookman Old Style" panose="02050604050505020204" pitchFamily="18" charset="0"/>
              </a:rPr>
              <a:t>MPIN and Password is required for transferring money from your bank account.</a:t>
            </a:r>
          </a:p>
          <a:p>
            <a:r>
              <a:rPr lang="en-US" sz="3600" dirty="0">
                <a:latin typeface="Bookman Old Style" panose="02050604050505020204" pitchFamily="18" charset="0"/>
              </a:rPr>
              <a:t>To receive money, MPIN and Password is </a:t>
            </a:r>
            <a:r>
              <a:rPr lang="en-US" sz="3600" b="1" dirty="0">
                <a:solidFill>
                  <a:srgbClr val="FF0000"/>
                </a:solidFill>
                <a:latin typeface="Bookman Old Style" panose="02050604050505020204" pitchFamily="18" charset="0"/>
              </a:rPr>
              <a:t>NOT</a:t>
            </a:r>
            <a:r>
              <a:rPr lang="en-US" sz="3600" dirty="0">
                <a:latin typeface="Bookman Old Style" panose="02050604050505020204" pitchFamily="18" charset="0"/>
              </a:rPr>
              <a:t> required.</a:t>
            </a:r>
          </a:p>
        </p:txBody>
      </p:sp>
    </p:spTree>
    <p:extLst>
      <p:ext uri="{BB962C8B-B14F-4D97-AF65-F5344CB8AC3E}">
        <p14:creationId xmlns:p14="http://schemas.microsoft.com/office/powerpoint/2010/main" val="27950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1053117"/>
            <a:ext cx="11506200" cy="4779501"/>
          </a:xfrm>
        </p:spPr>
        <p:txBody>
          <a:bodyPr>
            <a:noAutofit/>
          </a:bodyPr>
          <a:lstStyle/>
          <a:p>
            <a:pPr lvl="1"/>
            <a:r>
              <a:rPr lang="en-US" sz="2800" dirty="0">
                <a:latin typeface="Bookman Old Style" pitchFamily="18" charset="0"/>
              </a:rPr>
              <a:t>Fraudsters increasingly using social media ads like </a:t>
            </a:r>
            <a:r>
              <a:rPr lang="en-US" sz="2800" dirty="0" err="1">
                <a:latin typeface="Bookman Old Style" pitchFamily="18" charset="0"/>
              </a:rPr>
              <a:t>facebook</a:t>
            </a:r>
            <a:r>
              <a:rPr lang="en-US" sz="2800" dirty="0">
                <a:latin typeface="Bookman Old Style" pitchFamily="18" charset="0"/>
              </a:rPr>
              <a:t> ads and redirecting it to fake e-commerce site. </a:t>
            </a:r>
          </a:p>
          <a:p>
            <a:pPr lvl="1"/>
            <a:r>
              <a:rPr lang="en-US" sz="2800" dirty="0">
                <a:latin typeface="Bookman Old Style" pitchFamily="18" charset="0"/>
              </a:rPr>
              <a:t>Frauds use Google Search Engine </a:t>
            </a:r>
            <a:r>
              <a:rPr lang="en-US" sz="2800" dirty="0" err="1">
                <a:latin typeface="Bookman Old Style" pitchFamily="18" charset="0"/>
              </a:rPr>
              <a:t>Optimisation</a:t>
            </a:r>
            <a:r>
              <a:rPr lang="en-US" sz="2800" dirty="0">
                <a:latin typeface="Bookman Old Style" pitchFamily="18" charset="0"/>
              </a:rPr>
              <a:t> (SEO) to reach potential victims – Google Business sites</a:t>
            </a:r>
          </a:p>
          <a:p>
            <a:pPr lvl="1"/>
            <a:r>
              <a:rPr lang="en-US" sz="2800" dirty="0">
                <a:latin typeface="Bookman Old Style" pitchFamily="18" charset="0"/>
              </a:rPr>
              <a:t>People are sharing their card details &amp; OTP </a:t>
            </a:r>
          </a:p>
          <a:p>
            <a:pPr lvl="1"/>
            <a:r>
              <a:rPr lang="en-US" sz="2800" dirty="0">
                <a:latin typeface="Bookman Old Style" pitchFamily="18" charset="0"/>
              </a:rPr>
              <a:t>People are sharing online banking username &amp; password</a:t>
            </a:r>
          </a:p>
          <a:p>
            <a:pPr lvl="1"/>
            <a:r>
              <a:rPr lang="en-US" sz="2800" dirty="0">
                <a:latin typeface="Bookman Old Style" pitchFamily="18" charset="0"/>
              </a:rPr>
              <a:t>People are installing remote access mobile app as per direction of fraudsters.</a:t>
            </a:r>
          </a:p>
          <a:p>
            <a:pPr lvl="1"/>
            <a:r>
              <a:rPr lang="en-US" sz="2800" dirty="0">
                <a:latin typeface="Bookman Old Style" pitchFamily="18" charset="0"/>
              </a:rPr>
              <a:t>Send SMS from victim’s mobile as per direction of fraudsters to a number, thereby linking victim’s account to fraudster’s UPI mobile app.</a:t>
            </a:r>
          </a:p>
          <a:p>
            <a:pPr lvl="1"/>
            <a:r>
              <a:rPr lang="en-US" sz="2800" dirty="0">
                <a:latin typeface="Bookman Old Style" pitchFamily="18" charset="0"/>
              </a:rPr>
              <a:t>Believe in whatever message received on social media.</a:t>
            </a:r>
          </a:p>
          <a:p>
            <a:endParaRPr lang="en-US" sz="2800" dirty="0">
              <a:latin typeface="Bookman Old Style" pitchFamily="18" charset="0"/>
            </a:endParaRPr>
          </a:p>
        </p:txBody>
      </p:sp>
      <p:sp>
        <p:nvSpPr>
          <p:cNvPr id="4" name="Rectangle 3"/>
          <p:cNvSpPr/>
          <p:nvPr/>
        </p:nvSpPr>
        <p:spPr>
          <a:xfrm>
            <a:off x="3503612" y="268287"/>
            <a:ext cx="4423007" cy="784830"/>
          </a:xfrm>
          <a:prstGeom prst="rect">
            <a:avLst/>
          </a:prstGeom>
          <a:noFill/>
        </p:spPr>
        <p:txBody>
          <a:bodyPr wrap="none" lIns="91440" tIns="45720" rIns="91440" bIns="45720">
            <a:spAutoFit/>
          </a:bodyPr>
          <a:lstStyle/>
          <a:p>
            <a:pPr algn="ctr"/>
            <a:r>
              <a:rPr lang="en-US" sz="4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rPr>
              <a:t>Present Trend</a:t>
            </a:r>
          </a:p>
        </p:txBody>
      </p:sp>
    </p:spTree>
    <p:extLst>
      <p:ext uri="{BB962C8B-B14F-4D97-AF65-F5344CB8AC3E}">
        <p14:creationId xmlns:p14="http://schemas.microsoft.com/office/powerpoint/2010/main" val="871379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4A075-7CF9-8248-A789-308893635D19}"/>
              </a:ext>
            </a:extLst>
          </p:cNvPr>
          <p:cNvSpPr>
            <a:spLocks noGrp="1"/>
          </p:cNvSpPr>
          <p:nvPr>
            <p:ph type="title"/>
          </p:nvPr>
        </p:nvSpPr>
        <p:spPr>
          <a:xfrm>
            <a:off x="580371" y="573087"/>
            <a:ext cx="10969943" cy="892664"/>
          </a:xfrm>
        </p:spPr>
        <p:txBody>
          <a:bodyPr/>
          <a:lstStyle/>
          <a:p>
            <a:r>
              <a:rPr lang="en-US" sz="4400" dirty="0">
                <a:latin typeface="Bookman Old Style" panose="02050604050505020204" pitchFamily="18" charset="0"/>
              </a:rPr>
              <a:t>9. Fraud using Google Business Site</a:t>
            </a:r>
          </a:p>
        </p:txBody>
      </p:sp>
      <p:sp>
        <p:nvSpPr>
          <p:cNvPr id="3" name="Content Placeholder 2">
            <a:extLst>
              <a:ext uri="{FF2B5EF4-FFF2-40B4-BE49-F238E27FC236}">
                <a16:creationId xmlns:a16="http://schemas.microsoft.com/office/drawing/2014/main" id="{224EA0B8-8C5E-BB4A-9570-6BDD0182D0C8}"/>
              </a:ext>
            </a:extLst>
          </p:cNvPr>
          <p:cNvSpPr>
            <a:spLocks noGrp="1"/>
          </p:cNvSpPr>
          <p:nvPr>
            <p:ph idx="1"/>
          </p:nvPr>
        </p:nvSpPr>
        <p:spPr/>
        <p:txBody>
          <a:bodyPr>
            <a:normAutofit fontScale="85000" lnSpcReduction="20000"/>
          </a:bodyPr>
          <a:lstStyle/>
          <a:p>
            <a:r>
              <a:rPr lang="en-US" dirty="0">
                <a:latin typeface="Bookman Old Style" panose="02050604050505020204" pitchFamily="18" charset="0"/>
              </a:rPr>
              <a:t>Fraudsters have created hundreds of fake websites having “</a:t>
            </a:r>
            <a:r>
              <a:rPr lang="en-US" dirty="0" err="1">
                <a:latin typeface="Bookman Old Style" panose="02050604050505020204" pitchFamily="18" charset="0"/>
              </a:rPr>
              <a:t>business.site</a:t>
            </a:r>
            <a:r>
              <a:rPr lang="en-US" dirty="0">
                <a:latin typeface="Bookman Old Style" panose="02050604050505020204" pitchFamily="18" charset="0"/>
              </a:rPr>
              <a:t>” as part of domain name of different e-commerce companies and fraudsters mention their mobile numbers as customer support. </a:t>
            </a:r>
          </a:p>
          <a:p>
            <a:r>
              <a:rPr lang="en-US" dirty="0">
                <a:latin typeface="Bookman Old Style" panose="02050604050505020204" pitchFamily="18" charset="0"/>
              </a:rPr>
              <a:t>These sites are created using Google My Business facility and such websites are ranked higher in Google Search. </a:t>
            </a:r>
          </a:p>
          <a:p>
            <a:r>
              <a:rPr lang="en-US" dirty="0">
                <a:latin typeface="Bookman Old Style" panose="02050604050505020204" pitchFamily="18" charset="0"/>
              </a:rPr>
              <a:t>Trusting the fraudsters to be customer care executive, people call them, follow their instruction and lose money. </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3779626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AB2F9-2FE0-B444-8FCE-05C580B99BBE}"/>
              </a:ext>
            </a:extLst>
          </p:cNvPr>
          <p:cNvSpPr>
            <a:spLocks noGrp="1"/>
          </p:cNvSpPr>
          <p:nvPr>
            <p:ph type="title"/>
          </p:nvPr>
        </p:nvSpPr>
        <p:spPr>
          <a:xfrm>
            <a:off x="1141411" y="290023"/>
            <a:ext cx="10744201" cy="1207029"/>
          </a:xfrm>
        </p:spPr>
        <p:txBody>
          <a:bodyPr/>
          <a:lstStyle/>
          <a:p>
            <a:r>
              <a:rPr lang="en-US" sz="4400" dirty="0">
                <a:latin typeface="Bookman Old Style" panose="02050604050505020204" pitchFamily="18" charset="0"/>
              </a:rPr>
              <a:t>10. Payment fraud using fake e-commerce sites</a:t>
            </a:r>
          </a:p>
        </p:txBody>
      </p:sp>
      <p:sp>
        <p:nvSpPr>
          <p:cNvPr id="3" name="Content Placeholder 2">
            <a:extLst>
              <a:ext uri="{FF2B5EF4-FFF2-40B4-BE49-F238E27FC236}">
                <a16:creationId xmlns:a16="http://schemas.microsoft.com/office/drawing/2014/main" id="{7543F6B5-56B7-6B4B-8058-64EA9175D377}"/>
              </a:ext>
            </a:extLst>
          </p:cNvPr>
          <p:cNvSpPr>
            <a:spLocks noGrp="1"/>
          </p:cNvSpPr>
          <p:nvPr>
            <p:ph idx="1"/>
          </p:nvPr>
        </p:nvSpPr>
        <p:spPr/>
        <p:txBody>
          <a:bodyPr>
            <a:normAutofit fontScale="92500" lnSpcReduction="20000"/>
          </a:bodyPr>
          <a:lstStyle/>
          <a:p>
            <a:r>
              <a:rPr lang="en-US" dirty="0">
                <a:latin typeface="Bookman Old Style" panose="02050604050505020204" pitchFamily="18" charset="0"/>
              </a:rPr>
              <a:t>Cybercriminal create hundred of fake e-commerce website which looks similar to that of a legitimate business. </a:t>
            </a:r>
          </a:p>
          <a:p>
            <a:r>
              <a:rPr lang="en-US" dirty="0">
                <a:latin typeface="Bookman Old Style" panose="02050604050505020204" pitchFamily="18" charset="0"/>
              </a:rPr>
              <a:t>Fraudster then places fake offers on expensive/branded products with a very hard -to-resist prices and popularize the site through social media Ads like </a:t>
            </a:r>
            <a:r>
              <a:rPr lang="en-US" dirty="0" err="1">
                <a:latin typeface="Bookman Old Style" panose="02050604050505020204" pitchFamily="18" charset="0"/>
              </a:rPr>
              <a:t>facebook</a:t>
            </a:r>
            <a:r>
              <a:rPr lang="en-US" dirty="0">
                <a:latin typeface="Bookman Old Style" panose="02050604050505020204" pitchFamily="18" charset="0"/>
              </a:rPr>
              <a:t> Ads. </a:t>
            </a:r>
          </a:p>
          <a:p>
            <a:r>
              <a:rPr lang="en-US" dirty="0">
                <a:latin typeface="Bookman Old Style" panose="02050604050505020204" pitchFamily="18" charset="0"/>
              </a:rPr>
              <a:t>Facebook Ads take victim to fake website.</a:t>
            </a:r>
          </a:p>
          <a:p>
            <a:r>
              <a:rPr lang="en-US" dirty="0">
                <a:latin typeface="Bookman Old Style" panose="02050604050505020204" pitchFamily="18" charset="0"/>
              </a:rPr>
              <a:t>Victim pay money online and lose money.</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4175649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A0AF7F-48E6-7444-BE96-B3DE5F8BDD8B}"/>
              </a:ext>
            </a:extLst>
          </p:cNvPr>
          <p:cNvSpPr/>
          <p:nvPr/>
        </p:nvSpPr>
        <p:spPr>
          <a:xfrm>
            <a:off x="977185" y="3005694"/>
            <a:ext cx="10234468" cy="1230754"/>
          </a:xfrm>
          <a:prstGeom prst="rect">
            <a:avLst/>
          </a:prstGeom>
          <a:noFill/>
        </p:spPr>
        <p:txBody>
          <a:bodyPr wrap="none" lIns="121888" tIns="60944" rIns="121888" bIns="60944">
            <a:spAutoFit/>
          </a:bodyPr>
          <a:lstStyle/>
          <a:p>
            <a:pPr algn="ctr"/>
            <a:r>
              <a:rPr lang="en-US" sz="7198" b="1" dirty="0">
                <a:ln w="9525">
                  <a:solidFill>
                    <a:schemeClr val="bg1"/>
                  </a:solidFill>
                  <a:prstDash val="solid"/>
                </a:ln>
                <a:effectLst>
                  <a:outerShdw blurRad="12700" dist="38100" dir="2700000" algn="tl" rotWithShape="0">
                    <a:schemeClr val="bg1">
                      <a:lumMod val="50000"/>
                    </a:schemeClr>
                  </a:outerShdw>
                </a:effectLst>
                <a:latin typeface="Bookman Old Style" panose="02050604050505020204" pitchFamily="18" charset="0"/>
              </a:rPr>
              <a:t>Preventing Measures</a:t>
            </a:r>
          </a:p>
        </p:txBody>
      </p:sp>
    </p:spTree>
    <p:extLst>
      <p:ext uri="{BB962C8B-B14F-4D97-AF65-F5344CB8AC3E}">
        <p14:creationId xmlns:p14="http://schemas.microsoft.com/office/powerpoint/2010/main" val="2148301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E411BBD5-0B15-304E-8397-F19AB34734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4012" y="420687"/>
            <a:ext cx="5398320" cy="6658327"/>
          </a:xfrm>
          <a:solidFill>
            <a:schemeClr val="tx1"/>
          </a:solidFill>
          <a:ln w="28575">
            <a:solidFill>
              <a:schemeClr val="tx1"/>
            </a:solidFill>
          </a:ln>
        </p:spPr>
      </p:pic>
    </p:spTree>
    <p:extLst>
      <p:ext uri="{BB962C8B-B14F-4D97-AF65-F5344CB8AC3E}">
        <p14:creationId xmlns:p14="http://schemas.microsoft.com/office/powerpoint/2010/main" val="209790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AADC8C8-48A1-3C41-8492-AA3AD7F5D3A6}"/>
              </a:ext>
            </a:extLst>
          </p:cNvPr>
          <p:cNvSpPr/>
          <p:nvPr/>
        </p:nvSpPr>
        <p:spPr>
          <a:xfrm>
            <a:off x="531812" y="801687"/>
            <a:ext cx="10539545" cy="5262979"/>
          </a:xfrm>
          <a:prstGeom prst="rect">
            <a:avLst/>
          </a:prstGeom>
        </p:spPr>
        <p:txBody>
          <a:bodyPr wrap="square">
            <a:spAutoFit/>
          </a:bodyPr>
          <a:lstStyle/>
          <a:p>
            <a:r>
              <a:rPr lang="en-IN" sz="2400" dirty="0">
                <a:latin typeface="Bookman Old Style" panose="02050604050505020204" pitchFamily="18" charset="0"/>
              </a:rPr>
              <a:t>Bank account holders can control different types of transaction to ensure that fraudsters do not swindle their money. </a:t>
            </a:r>
          </a:p>
          <a:p>
            <a:endParaRPr lang="en-IN" sz="2400" dirty="0">
              <a:latin typeface="Bookman Old Style" panose="02050604050505020204" pitchFamily="18" charset="0"/>
            </a:endParaRPr>
          </a:p>
          <a:p>
            <a:r>
              <a:rPr lang="en-IN" sz="2400" dirty="0">
                <a:latin typeface="Bookman Old Style" panose="02050604050505020204" pitchFamily="18" charset="0"/>
              </a:rPr>
              <a:t>User can disable /enable and set or modify daily transaction limit.</a:t>
            </a:r>
          </a:p>
          <a:p>
            <a:pPr marL="342900" indent="-342900">
              <a:buFont typeface="Arial" panose="020B0604020202020204" pitchFamily="34" charset="0"/>
              <a:buChar char="•"/>
            </a:pPr>
            <a:r>
              <a:rPr lang="en-IN" sz="2400" dirty="0">
                <a:latin typeface="Bookman Old Style" panose="02050604050505020204" pitchFamily="18" charset="0"/>
              </a:rPr>
              <a:t> ATM </a:t>
            </a:r>
          </a:p>
          <a:p>
            <a:pPr marL="342900" indent="-342900">
              <a:buFont typeface="Arial" panose="020B0604020202020204" pitchFamily="34" charset="0"/>
              <a:buChar char="•"/>
            </a:pPr>
            <a:r>
              <a:rPr lang="en-IN" sz="2400" dirty="0" err="1">
                <a:latin typeface="Bookman Old Style" panose="02050604050505020204" pitchFamily="18" charset="0"/>
              </a:rPr>
              <a:t>PoS</a:t>
            </a:r>
            <a:r>
              <a:rPr lang="en-IN" sz="2400" dirty="0">
                <a:latin typeface="Bookman Old Style" panose="02050604050505020204" pitchFamily="18" charset="0"/>
              </a:rPr>
              <a:t> - Point of Sale /( Card Swipe), </a:t>
            </a:r>
          </a:p>
          <a:p>
            <a:pPr marL="342900" indent="-342900">
              <a:buFont typeface="Arial" panose="020B0604020202020204" pitchFamily="34" charset="0"/>
              <a:buChar char="•"/>
            </a:pPr>
            <a:r>
              <a:rPr lang="en-IN" sz="2400" dirty="0">
                <a:latin typeface="Bookman Old Style" panose="02050604050505020204" pitchFamily="18" charset="0"/>
              </a:rPr>
              <a:t>Card Transaction, </a:t>
            </a:r>
          </a:p>
          <a:p>
            <a:pPr marL="342900" indent="-342900">
              <a:buFont typeface="Arial" panose="020B0604020202020204" pitchFamily="34" charset="0"/>
              <a:buChar char="•"/>
            </a:pPr>
            <a:r>
              <a:rPr lang="en-IN" sz="2400" dirty="0">
                <a:latin typeface="Bookman Old Style" panose="02050604050505020204" pitchFamily="18" charset="0"/>
              </a:rPr>
              <a:t>Online transaction</a:t>
            </a:r>
          </a:p>
          <a:p>
            <a:pPr marL="342900" indent="-342900">
              <a:buFont typeface="Arial" panose="020B0604020202020204" pitchFamily="34" charset="0"/>
              <a:buChar char="•"/>
            </a:pPr>
            <a:r>
              <a:rPr lang="en-IN" sz="2400" dirty="0">
                <a:latin typeface="Bookman Old Style" panose="02050604050505020204" pitchFamily="18" charset="0"/>
              </a:rPr>
              <a:t>UPI using</a:t>
            </a:r>
          </a:p>
          <a:p>
            <a:r>
              <a:rPr lang="en-IN" sz="2400" dirty="0">
                <a:latin typeface="Bookman Old Style" panose="02050604050505020204" pitchFamily="18" charset="0"/>
              </a:rPr>
              <a:t> internet banking facility or mobile app.  </a:t>
            </a:r>
          </a:p>
          <a:p>
            <a:endParaRPr lang="en-IN" sz="2400" dirty="0">
              <a:latin typeface="Bookman Old Style" panose="02050604050505020204" pitchFamily="18" charset="0"/>
            </a:endParaRPr>
          </a:p>
          <a:p>
            <a:r>
              <a:rPr lang="en-IN" sz="2400" dirty="0">
                <a:solidFill>
                  <a:srgbClr val="FF0000"/>
                </a:solidFill>
                <a:latin typeface="Bookman Old Style" panose="02050604050505020204" pitchFamily="18" charset="0"/>
              </a:rPr>
              <a:t>This will ensure that even if card number, OTP, MPIN etc are shared unknowingly with fraudsters, the amount will not be siphoned off from your bank account.</a:t>
            </a:r>
            <a:endParaRPr lang="en-US" sz="2400"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376073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A0AF7F-48E6-7444-BE96-B3DE5F8BDD8B}"/>
              </a:ext>
            </a:extLst>
          </p:cNvPr>
          <p:cNvSpPr/>
          <p:nvPr/>
        </p:nvSpPr>
        <p:spPr>
          <a:xfrm>
            <a:off x="1809077" y="3005694"/>
            <a:ext cx="8570680" cy="1230754"/>
          </a:xfrm>
          <a:prstGeom prst="rect">
            <a:avLst/>
          </a:prstGeom>
          <a:noFill/>
        </p:spPr>
        <p:txBody>
          <a:bodyPr wrap="none" lIns="121888" tIns="60944" rIns="121888" bIns="60944">
            <a:spAutoFit/>
          </a:bodyPr>
          <a:lstStyle/>
          <a:p>
            <a:pPr algn="ctr"/>
            <a:r>
              <a:rPr lang="en-US" sz="7198" b="1" dirty="0">
                <a:ln w="9525">
                  <a:solidFill>
                    <a:schemeClr val="bg1"/>
                  </a:solidFill>
                  <a:prstDash val="solid"/>
                </a:ln>
                <a:effectLst>
                  <a:outerShdw blurRad="12700" dist="38100" dir="2700000" algn="tl" rotWithShape="0">
                    <a:schemeClr val="bg1">
                      <a:lumMod val="50000"/>
                    </a:schemeClr>
                  </a:outerShdw>
                </a:effectLst>
              </a:rPr>
              <a:t>Redressal Mechanism</a:t>
            </a:r>
          </a:p>
        </p:txBody>
      </p:sp>
    </p:spTree>
    <p:extLst>
      <p:ext uri="{BB962C8B-B14F-4D97-AF65-F5344CB8AC3E}">
        <p14:creationId xmlns:p14="http://schemas.microsoft.com/office/powerpoint/2010/main" val="2195144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97A4-6B19-744D-80BE-A24C207DBB92}"/>
              </a:ext>
            </a:extLst>
          </p:cNvPr>
          <p:cNvSpPr>
            <a:spLocks noGrp="1"/>
          </p:cNvSpPr>
          <p:nvPr>
            <p:ph type="title"/>
          </p:nvPr>
        </p:nvSpPr>
        <p:spPr>
          <a:xfrm>
            <a:off x="227012" y="192087"/>
            <a:ext cx="11582400" cy="990600"/>
          </a:xfrm>
        </p:spPr>
        <p:txBody>
          <a:bodyPr/>
          <a:lstStyle/>
          <a:p>
            <a:br>
              <a:rPr lang="en-US" sz="4000" dirty="0">
                <a:latin typeface="Bookman Old Style" panose="02050604050505020204" pitchFamily="18" charset="0"/>
              </a:rPr>
            </a:br>
            <a:r>
              <a:rPr lang="en-IN" sz="4000" dirty="0">
                <a:latin typeface="Bookman Old Style" panose="02050604050505020204" pitchFamily="18" charset="0"/>
              </a:rPr>
              <a:t>Citizen Financial Cyber Fraud </a:t>
            </a:r>
            <a:br>
              <a:rPr lang="en-IN" sz="4000" dirty="0">
                <a:latin typeface="Bookman Old Style" panose="02050604050505020204" pitchFamily="18" charset="0"/>
              </a:rPr>
            </a:br>
            <a:r>
              <a:rPr lang="en-IN" sz="4000" dirty="0">
                <a:latin typeface="Bookman Old Style" panose="02050604050505020204" pitchFamily="18" charset="0"/>
              </a:rPr>
              <a:t>Reporting System - </a:t>
            </a:r>
            <a:r>
              <a:rPr lang="en-US" sz="4000" dirty="0">
                <a:latin typeface="Bookman Old Style" panose="02050604050505020204" pitchFamily="18" charset="0"/>
              </a:rPr>
              <a:t>1930</a:t>
            </a:r>
          </a:p>
        </p:txBody>
      </p:sp>
      <p:pic>
        <p:nvPicPr>
          <p:cNvPr id="3" name="Picture 2">
            <a:extLst>
              <a:ext uri="{FF2B5EF4-FFF2-40B4-BE49-F238E27FC236}">
                <a16:creationId xmlns:a16="http://schemas.microsoft.com/office/drawing/2014/main" id="{F2C09DAC-F1E0-D049-A115-BB887C10C1A6}"/>
              </a:ext>
            </a:extLst>
          </p:cNvPr>
          <p:cNvPicPr>
            <a:picLocks noChangeAspect="1"/>
          </p:cNvPicPr>
          <p:nvPr/>
        </p:nvPicPr>
        <p:blipFill>
          <a:blip r:embed="rId2"/>
          <a:stretch>
            <a:fillRect/>
          </a:stretch>
        </p:blipFill>
        <p:spPr>
          <a:xfrm>
            <a:off x="2589212" y="2249487"/>
            <a:ext cx="6553200" cy="4652772"/>
          </a:xfrm>
          <a:prstGeom prst="rect">
            <a:avLst/>
          </a:prstGeom>
        </p:spPr>
      </p:pic>
    </p:spTree>
    <p:extLst>
      <p:ext uri="{BB962C8B-B14F-4D97-AF65-F5344CB8AC3E}">
        <p14:creationId xmlns:p14="http://schemas.microsoft.com/office/powerpoint/2010/main" val="234490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5723-5490-9F4C-801E-3CA97B9A7422}"/>
              </a:ext>
            </a:extLst>
          </p:cNvPr>
          <p:cNvSpPr>
            <a:spLocks noGrp="1"/>
          </p:cNvSpPr>
          <p:nvPr>
            <p:ph type="title"/>
          </p:nvPr>
        </p:nvSpPr>
        <p:spPr>
          <a:xfrm>
            <a:off x="596967" y="649287"/>
            <a:ext cx="10969943" cy="1207029"/>
          </a:xfrm>
        </p:spPr>
        <p:txBody>
          <a:bodyPr/>
          <a:lstStyle/>
          <a:p>
            <a:r>
              <a:rPr lang="en-IN" sz="3600" b="1" dirty="0">
                <a:latin typeface="Bookman Old Style" panose="02050604050505020204" pitchFamily="18" charset="0"/>
              </a:rPr>
              <a:t>Citizen Financial Cyber Fraud Reporting System - 1930</a:t>
            </a:r>
            <a:endParaRPr lang="en-US" sz="3600"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5217EFDF-03A1-BF4E-9D9E-4CCE50BAB05C}"/>
              </a:ext>
            </a:extLst>
          </p:cNvPr>
          <p:cNvSpPr>
            <a:spLocks noGrp="1"/>
          </p:cNvSpPr>
          <p:nvPr>
            <p:ph idx="1"/>
          </p:nvPr>
        </p:nvSpPr>
        <p:spPr>
          <a:xfrm>
            <a:off x="562722" y="2173287"/>
            <a:ext cx="10969943" cy="3352800"/>
          </a:xfrm>
        </p:spPr>
        <p:txBody>
          <a:bodyPr>
            <a:noAutofit/>
          </a:bodyPr>
          <a:lstStyle/>
          <a:p>
            <a:r>
              <a:rPr lang="en-IN" sz="3000" dirty="0">
                <a:latin typeface="Bookman Old Style" panose="02050604050505020204" pitchFamily="18" charset="0"/>
              </a:rPr>
              <a:t>Victims of cyber financial frauds can lodge complaints by calling the toll free number 1930. </a:t>
            </a:r>
          </a:p>
          <a:p>
            <a:r>
              <a:rPr lang="en-IN" sz="3000" dirty="0">
                <a:latin typeface="Bookman Old Style" panose="02050604050505020204" pitchFamily="18" charset="0"/>
              </a:rPr>
              <a:t>It is 24 X 7 call centre </a:t>
            </a:r>
          </a:p>
          <a:p>
            <a:r>
              <a:rPr lang="en-US" sz="3000" dirty="0">
                <a:latin typeface="Bookman Old Style" panose="02050604050505020204" pitchFamily="18" charset="0"/>
              </a:rPr>
              <a:t>Complaints details are notified immediately to the bank authorities </a:t>
            </a:r>
            <a:r>
              <a:rPr lang="en-US" sz="3200" dirty="0">
                <a:latin typeface="Bookman Old Style" panose="02050604050505020204" pitchFamily="18" charset="0"/>
              </a:rPr>
              <a:t>to freeze the fraud transaction.</a:t>
            </a:r>
          </a:p>
          <a:p>
            <a:r>
              <a:rPr lang="en-US" sz="3200" dirty="0">
                <a:latin typeface="Bookman Old Style" panose="02050604050505020204" pitchFamily="18" charset="0"/>
              </a:rPr>
              <a:t>Complainant will receive acknowledge number of complaint and link of website to fill his details for completion of registration of complaint.</a:t>
            </a:r>
            <a:endParaRPr lang="en-US" sz="3000" dirty="0">
              <a:latin typeface="Bookman Old Style" panose="02050604050505020204" pitchFamily="18" charset="0"/>
            </a:endParaRPr>
          </a:p>
        </p:txBody>
      </p:sp>
    </p:spTree>
    <p:extLst>
      <p:ext uri="{BB962C8B-B14F-4D97-AF65-F5344CB8AC3E}">
        <p14:creationId xmlns:p14="http://schemas.microsoft.com/office/powerpoint/2010/main" val="1153911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02E9-8BD6-3445-AE25-894EED376D7A}"/>
              </a:ext>
            </a:extLst>
          </p:cNvPr>
          <p:cNvSpPr>
            <a:spLocks noGrp="1"/>
          </p:cNvSpPr>
          <p:nvPr>
            <p:ph type="title"/>
          </p:nvPr>
        </p:nvSpPr>
        <p:spPr/>
        <p:txBody>
          <a:bodyPr/>
          <a:lstStyle/>
          <a:p>
            <a:r>
              <a:rPr lang="en-US" sz="480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Cyber Crime Reporting Process</a:t>
            </a:r>
            <a:endParaRPr lang="en-US" dirty="0"/>
          </a:p>
        </p:txBody>
      </p:sp>
      <p:sp>
        <p:nvSpPr>
          <p:cNvPr id="3" name="Content Placeholder 2">
            <a:extLst>
              <a:ext uri="{FF2B5EF4-FFF2-40B4-BE49-F238E27FC236}">
                <a16:creationId xmlns:a16="http://schemas.microsoft.com/office/drawing/2014/main" id="{EB2D50F3-39E2-9945-9EFA-F53E5B5EE0B2}"/>
              </a:ext>
            </a:extLst>
          </p:cNvPr>
          <p:cNvSpPr>
            <a:spLocks noGrp="1"/>
          </p:cNvSpPr>
          <p:nvPr>
            <p:ph idx="1"/>
          </p:nvPr>
        </p:nvSpPr>
        <p:spPr/>
        <p:txBody>
          <a:bodyPr>
            <a:normAutofit/>
          </a:bodyPr>
          <a:lstStyle/>
          <a:p>
            <a:r>
              <a:rPr lang="en-US" dirty="0">
                <a:latin typeface="Bookman Old Style" panose="02050604050505020204" pitchFamily="18" charset="0"/>
              </a:rPr>
              <a:t>Status of complaint can be tracked on </a:t>
            </a:r>
            <a:r>
              <a:rPr lang="en-US" dirty="0" err="1">
                <a:latin typeface="Bookman Old Style" panose="02050604050505020204" pitchFamily="18" charset="0"/>
              </a:rPr>
              <a:t>cybercrime.gov.in</a:t>
            </a:r>
            <a:r>
              <a:rPr lang="en-US" dirty="0">
                <a:latin typeface="Bookman Old Style" panose="02050604050505020204" pitchFamily="18" charset="0"/>
              </a:rPr>
              <a:t>.</a:t>
            </a:r>
          </a:p>
          <a:p>
            <a:r>
              <a:rPr lang="en-US" dirty="0">
                <a:latin typeface="Bookman Old Style" panose="02050604050505020204" pitchFamily="18" charset="0"/>
              </a:rPr>
              <a:t>Complaint will be transferred to respective cyber crime police station of jurisdiction for further investigation of case.</a:t>
            </a:r>
          </a:p>
        </p:txBody>
      </p:sp>
    </p:spTree>
    <p:extLst>
      <p:ext uri="{BB962C8B-B14F-4D97-AF65-F5344CB8AC3E}">
        <p14:creationId xmlns:p14="http://schemas.microsoft.com/office/powerpoint/2010/main" val="2734219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649" y="628037"/>
            <a:ext cx="8445418" cy="2552123"/>
          </a:xfrm>
          <a:noFill/>
        </p:spPr>
        <p:txBody>
          <a:bodyPr wrap="none" lIns="89613" tIns="44806" rIns="89613" bIns="44806">
            <a:spAutoFit/>
          </a:bodyPr>
          <a:lstStyle/>
          <a:p>
            <a:r>
              <a:rPr lang="en-US" sz="5332"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n-lt"/>
                <a:ea typeface="+mn-ea"/>
                <a:cs typeface="+mn-cs"/>
              </a:rPr>
              <a:t>Information required to stop </a:t>
            </a:r>
            <a:br>
              <a:rPr lang="en-US" sz="5332"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n-lt"/>
                <a:ea typeface="+mn-ea"/>
                <a:cs typeface="+mn-cs"/>
              </a:rPr>
            </a:br>
            <a:r>
              <a:rPr lang="en-US" sz="5332"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n-lt"/>
                <a:ea typeface="+mn-ea"/>
                <a:cs typeface="+mn-cs"/>
              </a:rPr>
              <a:t>fraud transaction</a:t>
            </a:r>
            <a:br>
              <a:rPr lang="en-US" sz="5332"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n-lt"/>
                <a:ea typeface="+mn-ea"/>
                <a:cs typeface="+mn-cs"/>
              </a:rPr>
            </a:br>
            <a:endParaRPr lang="en-US" sz="5332"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n-lt"/>
              <a:ea typeface="+mn-ea"/>
              <a:cs typeface="+mn-cs"/>
            </a:endParaRPr>
          </a:p>
        </p:txBody>
      </p:sp>
      <p:sp>
        <p:nvSpPr>
          <p:cNvPr id="3" name="Content Placeholder 2"/>
          <p:cNvSpPr>
            <a:spLocks noGrp="1"/>
          </p:cNvSpPr>
          <p:nvPr>
            <p:ph idx="1"/>
          </p:nvPr>
        </p:nvSpPr>
        <p:spPr>
          <a:xfrm>
            <a:off x="608012" y="3180160"/>
            <a:ext cx="10969943" cy="3150446"/>
          </a:xfrm>
        </p:spPr>
        <p:txBody>
          <a:bodyPr>
            <a:normAutofit/>
          </a:bodyPr>
          <a:lstStyle/>
          <a:p>
            <a:pPr marL="0" indent="0">
              <a:buNone/>
            </a:pPr>
            <a:endParaRPr lang="en-US" sz="2000" dirty="0">
              <a:latin typeface="Bookman Old Style" pitchFamily="18" charset="0"/>
            </a:endParaRPr>
          </a:p>
          <a:p>
            <a:pPr marL="0" indent="0">
              <a:buNone/>
            </a:pPr>
            <a:r>
              <a:rPr lang="en-US" sz="2000" dirty="0">
                <a:latin typeface="Bookman Old Style" pitchFamily="18" charset="0"/>
              </a:rPr>
              <a:t>Name of Account Holder		: 	ABC</a:t>
            </a:r>
          </a:p>
          <a:p>
            <a:pPr marL="0" indent="0">
              <a:buNone/>
            </a:pPr>
            <a:r>
              <a:rPr lang="en-US" sz="2000" dirty="0">
                <a:latin typeface="Bookman Old Style" pitchFamily="18" charset="0"/>
              </a:rPr>
              <a:t>Account Number			:	1234567890</a:t>
            </a:r>
          </a:p>
          <a:p>
            <a:pPr marL="0" indent="0">
              <a:buNone/>
            </a:pPr>
            <a:r>
              <a:rPr lang="en-US" sz="2000" dirty="0">
                <a:latin typeface="Bookman Old Style" pitchFamily="18" charset="0"/>
              </a:rPr>
              <a:t>Debit / ATM Card Number		: 	First 6 digit and last 4 digits </a:t>
            </a:r>
          </a:p>
          <a:p>
            <a:pPr marL="0" indent="0">
              <a:buNone/>
            </a:pPr>
            <a:r>
              <a:rPr lang="en-US" sz="2000" dirty="0">
                <a:latin typeface="Bookman Old Style" pitchFamily="18" charset="0"/>
              </a:rPr>
              <a:t>Transaction/Reference Number	:	1234567</a:t>
            </a:r>
          </a:p>
          <a:p>
            <a:pPr marL="0" indent="0">
              <a:buNone/>
            </a:pPr>
            <a:r>
              <a:rPr lang="en-US" sz="2000" dirty="0">
                <a:latin typeface="Bookman Old Style" pitchFamily="18" charset="0"/>
              </a:rPr>
              <a:t>Date and Time of Transaction	:	26</a:t>
            </a:r>
            <a:r>
              <a:rPr lang="en-US" sz="2000" baseline="30000" dirty="0">
                <a:latin typeface="Bookman Old Style" pitchFamily="18" charset="0"/>
              </a:rPr>
              <a:t>th</a:t>
            </a:r>
            <a:r>
              <a:rPr lang="en-US" sz="2000" dirty="0">
                <a:latin typeface="Bookman Old Style" pitchFamily="18" charset="0"/>
              </a:rPr>
              <a:t> March, 2022</a:t>
            </a:r>
          </a:p>
          <a:p>
            <a:pPr marL="0" indent="0">
              <a:buNone/>
            </a:pPr>
            <a:r>
              <a:rPr lang="en-US" sz="2000" dirty="0">
                <a:latin typeface="Bookman Old Style" pitchFamily="18" charset="0"/>
              </a:rPr>
              <a:t>Amount Lost			:	RS: 5,000/-</a:t>
            </a:r>
          </a:p>
          <a:p>
            <a:pPr marL="0" indent="0">
              <a:buNone/>
            </a:pPr>
            <a:endParaRPr lang="en-US" sz="2000" dirty="0">
              <a:latin typeface="Bookman Old Style" pitchFamily="18" charset="0"/>
            </a:endParaRPr>
          </a:p>
          <a:p>
            <a:pPr marL="0" indent="0">
              <a:buNone/>
            </a:pPr>
            <a:endParaRPr lang="en-US" sz="2000" dirty="0">
              <a:latin typeface="Bookman Old Style" pitchFamily="18" charset="0"/>
            </a:endParaRPr>
          </a:p>
        </p:txBody>
      </p:sp>
    </p:spTree>
    <p:extLst>
      <p:ext uri="{BB962C8B-B14F-4D97-AF65-F5344CB8AC3E}">
        <p14:creationId xmlns:p14="http://schemas.microsoft.com/office/powerpoint/2010/main" val="406772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273" y="2075430"/>
            <a:ext cx="11506200" cy="2263169"/>
          </a:xfrm>
        </p:spPr>
        <p:txBody>
          <a:bodyPr>
            <a:noAutofit/>
          </a:bodyPr>
          <a:lstStyle/>
          <a:p>
            <a:r>
              <a:rPr lang="en-US" sz="2800" dirty="0">
                <a:latin typeface="Bookman Old Style" pitchFamily="18" charset="0"/>
              </a:rPr>
              <a:t>Your bank’s land phone number and email ID is written on first page of your bank account’s pass book.</a:t>
            </a:r>
          </a:p>
          <a:p>
            <a:r>
              <a:rPr lang="en-US" sz="2800" dirty="0">
                <a:latin typeface="Bookman Old Style" pitchFamily="18" charset="0"/>
              </a:rPr>
              <a:t>Bank’s customer care number is written on back of your debit /credit card.</a:t>
            </a:r>
          </a:p>
        </p:txBody>
      </p:sp>
      <p:sp>
        <p:nvSpPr>
          <p:cNvPr id="4" name="Rectangle 3"/>
          <p:cNvSpPr/>
          <p:nvPr/>
        </p:nvSpPr>
        <p:spPr>
          <a:xfrm>
            <a:off x="477196" y="268288"/>
            <a:ext cx="11325536" cy="1477328"/>
          </a:xfrm>
          <a:prstGeom prst="rect">
            <a:avLst/>
          </a:prstGeom>
          <a:noFill/>
        </p:spPr>
        <p:txBody>
          <a:bodyPr wrap="none" lIns="91440" tIns="45720" rIns="91440" bIns="45720">
            <a:spAutoFit/>
          </a:bodyPr>
          <a:lstStyle/>
          <a:p>
            <a:pPr algn="ctr"/>
            <a:r>
              <a:rPr lang="en-US" sz="45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Bookman Old Style" pitchFamily="18" charset="0"/>
              </a:rPr>
              <a:t>Where to find Customer care number</a:t>
            </a:r>
          </a:p>
          <a:p>
            <a:pPr algn="ctr"/>
            <a:r>
              <a:rPr lang="en-US" sz="45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Bookman Old Style" pitchFamily="18" charset="0"/>
              </a:rPr>
              <a:t>of your bank  </a:t>
            </a:r>
          </a:p>
        </p:txBody>
      </p:sp>
      <p:sp>
        <p:nvSpPr>
          <p:cNvPr id="5" name="Rectangle 4">
            <a:extLst>
              <a:ext uri="{FF2B5EF4-FFF2-40B4-BE49-F238E27FC236}">
                <a16:creationId xmlns:a16="http://schemas.microsoft.com/office/drawing/2014/main" id="{2562316B-23BB-3548-8769-741A96B5AFBE}"/>
              </a:ext>
            </a:extLst>
          </p:cNvPr>
          <p:cNvSpPr/>
          <p:nvPr/>
        </p:nvSpPr>
        <p:spPr>
          <a:xfrm>
            <a:off x="3843449" y="3946184"/>
            <a:ext cx="3406703" cy="784830"/>
          </a:xfrm>
          <a:prstGeom prst="rect">
            <a:avLst/>
          </a:prstGeom>
          <a:noFill/>
        </p:spPr>
        <p:txBody>
          <a:bodyPr wrap="none" lIns="91440" tIns="45720" rIns="91440" bIns="45720">
            <a:spAutoFit/>
          </a:bodyPr>
          <a:lstStyle/>
          <a:p>
            <a:pPr algn="ctr"/>
            <a:r>
              <a:rPr lang="en-US" sz="45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Bookman Old Style" pitchFamily="18" charset="0"/>
              </a:rPr>
              <a:t>Remember</a:t>
            </a:r>
          </a:p>
        </p:txBody>
      </p:sp>
      <p:sp>
        <p:nvSpPr>
          <p:cNvPr id="6" name="Content Placeholder 2">
            <a:extLst>
              <a:ext uri="{FF2B5EF4-FFF2-40B4-BE49-F238E27FC236}">
                <a16:creationId xmlns:a16="http://schemas.microsoft.com/office/drawing/2014/main" id="{B04D9606-EF66-B946-ADF4-16D4DF71FCFC}"/>
              </a:ext>
            </a:extLst>
          </p:cNvPr>
          <p:cNvSpPr txBox="1">
            <a:spLocks/>
          </p:cNvSpPr>
          <p:nvPr/>
        </p:nvSpPr>
        <p:spPr>
          <a:xfrm>
            <a:off x="470165" y="5526087"/>
            <a:ext cx="11506200" cy="1526534"/>
          </a:xfrm>
          <a:prstGeom prst="rect">
            <a:avLst/>
          </a:prstGeom>
        </p:spPr>
        <p:txBody>
          <a:bodyPr vert="horz" lIns="111026" tIns="55513" rIns="111026" bIns="55513" rtlCol="0">
            <a:noAutofit/>
          </a:bodyPr>
          <a:lstStyle>
            <a:lvl1pPr marL="416349" indent="-416349" algn="l" defTabSz="1110264"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02090" indent="-346958" algn="l" defTabSz="1110264"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7831" indent="-277566" algn="l" defTabSz="1110264"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42963"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98095"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53227"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08360"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3492"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18624"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2800" dirty="0">
                <a:latin typeface="Bookman Old Style" pitchFamily="18" charset="0"/>
              </a:rPr>
              <a:t>NEVER USE GOOGLE SEARCH FOR CUSTOMER CARE NUMBER.</a:t>
            </a:r>
          </a:p>
        </p:txBody>
      </p:sp>
    </p:spTree>
    <p:extLst>
      <p:ext uri="{BB962C8B-B14F-4D97-AF65-F5344CB8AC3E}">
        <p14:creationId xmlns:p14="http://schemas.microsoft.com/office/powerpoint/2010/main" val="734098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18087" y="2910072"/>
            <a:ext cx="2952410" cy="1230754"/>
          </a:xfrm>
          <a:prstGeom prst="rect">
            <a:avLst/>
          </a:prstGeom>
          <a:noFill/>
        </p:spPr>
        <p:txBody>
          <a:bodyPr wrap="none" lIns="121888" tIns="60944" rIns="121888" bIns="60944">
            <a:spAutoFit/>
          </a:bodyPr>
          <a:lstStyle/>
          <a:p>
            <a:pPr algn="ctr"/>
            <a:r>
              <a:rPr lang="en-US" sz="7198" b="1" dirty="0">
                <a:ln w="17780" cmpd="sng">
                  <a:solidFill>
                    <a:srgbClr val="FFFFFF"/>
                  </a:solidFill>
                  <a:prstDash val="solid"/>
                  <a:miter lim="800000"/>
                </a:ln>
                <a:effectLst>
                  <a:outerShdw blurRad="50800" algn="tl" rotWithShape="0">
                    <a:srgbClr val="000000"/>
                  </a:outerShdw>
                </a:effectLst>
              </a:rPr>
              <a:t>Thanks</a:t>
            </a:r>
          </a:p>
        </p:txBody>
      </p:sp>
    </p:spTree>
    <p:extLst>
      <p:ext uri="{BB962C8B-B14F-4D97-AF65-F5344CB8AC3E}">
        <p14:creationId xmlns:p14="http://schemas.microsoft.com/office/powerpoint/2010/main" val="1522653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204258"/>
            <a:ext cx="10969943" cy="1207029"/>
          </a:xfrm>
        </p:spPr>
        <p:txBody>
          <a:bodyPr/>
          <a:lstStyle/>
          <a:p>
            <a:r>
              <a:rPr lang="en-US" dirty="0">
                <a:latin typeface="Bookman Old Style" panose="02050604050505020204" pitchFamily="18" charset="0"/>
              </a:rPr>
              <a:t>Type of Online Financial Fraud</a:t>
            </a:r>
          </a:p>
        </p:txBody>
      </p:sp>
      <p:sp>
        <p:nvSpPr>
          <p:cNvPr id="3" name="Content Placeholder 2"/>
          <p:cNvSpPr>
            <a:spLocks noGrp="1"/>
          </p:cNvSpPr>
          <p:nvPr>
            <p:ph idx="1"/>
          </p:nvPr>
        </p:nvSpPr>
        <p:spPr>
          <a:xfrm>
            <a:off x="531812" y="1182687"/>
            <a:ext cx="10969943" cy="3760046"/>
          </a:xfrm>
        </p:spPr>
        <p:txBody>
          <a:bodyPr>
            <a:noAutofit/>
          </a:bodyPr>
          <a:lstStyle/>
          <a:p>
            <a:r>
              <a:rPr lang="en-US" sz="2800" dirty="0">
                <a:latin typeface="Bookman Old Style" panose="02050604050505020204" pitchFamily="18" charset="0"/>
              </a:rPr>
              <a:t>1. OTP Fraud</a:t>
            </a:r>
          </a:p>
          <a:p>
            <a:r>
              <a:rPr lang="en-US" sz="2800" dirty="0">
                <a:latin typeface="Bookman Old Style" panose="02050604050505020204" pitchFamily="18" charset="0"/>
              </a:rPr>
              <a:t>2. Fraud using Remote Access mobile app</a:t>
            </a:r>
          </a:p>
          <a:p>
            <a:r>
              <a:rPr lang="en-US" sz="2800" dirty="0">
                <a:latin typeface="Bookman Old Style" panose="02050604050505020204" pitchFamily="18" charset="0"/>
              </a:rPr>
              <a:t>3. UPI Fraud</a:t>
            </a:r>
          </a:p>
          <a:p>
            <a:r>
              <a:rPr lang="en-US" sz="2800" dirty="0">
                <a:latin typeface="Bookman Old Style" panose="02050604050505020204" pitchFamily="18" charset="0"/>
              </a:rPr>
              <a:t>4. Refund Fraud</a:t>
            </a:r>
          </a:p>
          <a:p>
            <a:r>
              <a:rPr lang="en-US" sz="2800" dirty="0">
                <a:latin typeface="Bookman Old Style" panose="02050604050505020204" pitchFamily="18" charset="0"/>
              </a:rPr>
              <a:t>5. OLX Fraud using digital document of men in uniform.</a:t>
            </a:r>
          </a:p>
          <a:p>
            <a:r>
              <a:rPr lang="en-US" sz="2800" dirty="0">
                <a:latin typeface="Bookman Old Style" panose="02050604050505020204" pitchFamily="18" charset="0"/>
              </a:rPr>
              <a:t>6. Fraud using fake SMS</a:t>
            </a:r>
          </a:p>
          <a:p>
            <a:r>
              <a:rPr lang="en-US" sz="2800" dirty="0">
                <a:latin typeface="Bookman Old Style" panose="02050604050505020204" pitchFamily="18" charset="0"/>
              </a:rPr>
              <a:t>7 SIM Swap Fraud</a:t>
            </a:r>
          </a:p>
          <a:p>
            <a:r>
              <a:rPr lang="en-US" sz="2800" dirty="0">
                <a:latin typeface="Bookman Old Style" panose="02050604050505020204" pitchFamily="18" charset="0"/>
              </a:rPr>
              <a:t>8 QR Code Scam</a:t>
            </a:r>
          </a:p>
          <a:p>
            <a:r>
              <a:rPr lang="en-US" sz="2800" dirty="0">
                <a:latin typeface="Bookman Old Style" panose="02050604050505020204" pitchFamily="18" charset="0"/>
              </a:rPr>
              <a:t>9. Fraud using Google Business sites</a:t>
            </a:r>
          </a:p>
          <a:p>
            <a:r>
              <a:rPr lang="en-US" sz="2800" dirty="0">
                <a:latin typeface="Bookman Old Style" panose="02050604050505020204" pitchFamily="18" charset="0"/>
              </a:rPr>
              <a:t>10. Payment fraud using </a:t>
            </a:r>
            <a:r>
              <a:rPr lang="en-US" sz="2800" dirty="0" err="1">
                <a:latin typeface="Bookman Old Style" panose="02050604050505020204" pitchFamily="18" charset="0"/>
              </a:rPr>
              <a:t>facebook</a:t>
            </a:r>
            <a:r>
              <a:rPr lang="en-US" sz="2800" dirty="0">
                <a:latin typeface="Bookman Old Style" panose="02050604050505020204" pitchFamily="18" charset="0"/>
              </a:rPr>
              <a:t> Ads and fake e commerce sites.</a:t>
            </a:r>
          </a:p>
        </p:txBody>
      </p:sp>
    </p:spTree>
    <p:extLst>
      <p:ext uri="{BB962C8B-B14F-4D97-AF65-F5344CB8AC3E}">
        <p14:creationId xmlns:p14="http://schemas.microsoft.com/office/powerpoint/2010/main" val="2245286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Bookman Old Style" panose="02050604050505020204" pitchFamily="18" charset="0"/>
              </a:rPr>
              <a:t>1.OTP Fraud</a:t>
            </a:r>
          </a:p>
        </p:txBody>
      </p:sp>
      <p:sp>
        <p:nvSpPr>
          <p:cNvPr id="3" name="Content Placeholder 2"/>
          <p:cNvSpPr>
            <a:spLocks noGrp="1"/>
          </p:cNvSpPr>
          <p:nvPr>
            <p:ph idx="1"/>
          </p:nvPr>
        </p:nvSpPr>
        <p:spPr/>
        <p:txBody>
          <a:bodyPr>
            <a:normAutofit/>
          </a:bodyPr>
          <a:lstStyle/>
          <a:p>
            <a:r>
              <a:rPr lang="en-US" sz="3600" dirty="0">
                <a:latin typeface="Bookman Old Style" panose="02050604050505020204" pitchFamily="18" charset="0"/>
              </a:rPr>
              <a:t> Victims reveal Debit/Credit Card details and OTP ( One Time Password) received on the mobile to fraudsters and loose hard earned money.</a:t>
            </a:r>
          </a:p>
          <a:p>
            <a:r>
              <a:rPr lang="en-US" sz="3600" dirty="0">
                <a:latin typeface="Bookman Old Style" panose="02050604050505020204" pitchFamily="18" charset="0"/>
              </a:rPr>
              <a:t>OTP is for personal use.</a:t>
            </a:r>
          </a:p>
          <a:p>
            <a:r>
              <a:rPr lang="en-US" sz="3600" dirty="0">
                <a:latin typeface="Bookman Old Style" panose="02050604050505020204" pitchFamily="18" charset="0"/>
              </a:rPr>
              <a:t>If you reveal the OTP, the money will be siphoned away from your bank account.</a:t>
            </a:r>
          </a:p>
          <a:p>
            <a:endParaRPr lang="en-US" sz="3600" dirty="0">
              <a:latin typeface="Bookman Old Style" panose="02050604050505020204" pitchFamily="18" charset="0"/>
            </a:endParaRPr>
          </a:p>
        </p:txBody>
      </p:sp>
    </p:spTree>
    <p:extLst>
      <p:ext uri="{BB962C8B-B14F-4D97-AF65-F5344CB8AC3E}">
        <p14:creationId xmlns:p14="http://schemas.microsoft.com/office/powerpoint/2010/main" val="1210152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 typeface="Wingdings" pitchFamily="2" charset="2"/>
              <a:buChar char="§"/>
            </a:pPr>
            <a:r>
              <a:rPr lang="en-US" dirty="0">
                <a:latin typeface="Bookman Old Style" pitchFamily="18" charset="0"/>
              </a:rPr>
              <a:t>Fraudster will ask victim to download remote access mobile app from google </a:t>
            </a:r>
            <a:r>
              <a:rPr lang="en-US" dirty="0" err="1">
                <a:latin typeface="Bookman Old Style" pitchFamily="18" charset="0"/>
              </a:rPr>
              <a:t>playstore</a:t>
            </a:r>
            <a:r>
              <a:rPr lang="en-US" dirty="0">
                <a:latin typeface="Bookman Old Style" pitchFamily="18" charset="0"/>
              </a:rPr>
              <a:t> and share code generated on mobile app.</a:t>
            </a:r>
          </a:p>
          <a:p>
            <a:pPr>
              <a:buFont typeface="Wingdings" pitchFamily="2" charset="2"/>
              <a:buChar char="§"/>
            </a:pPr>
            <a:r>
              <a:rPr lang="en-US" dirty="0">
                <a:latin typeface="Bookman Old Style" pitchFamily="18" charset="0"/>
              </a:rPr>
              <a:t>Fraudster gain remote access to the victim’s device and carry out transaction fraudulently.</a:t>
            </a:r>
          </a:p>
          <a:p>
            <a:pPr>
              <a:buFont typeface="Wingdings" pitchFamily="2" charset="2"/>
              <a:buChar char="§"/>
            </a:pPr>
            <a:r>
              <a:rPr lang="en-US" dirty="0">
                <a:latin typeface="Bookman Old Style" pitchFamily="18" charset="0"/>
              </a:rPr>
              <a:t>He can read SMS and get all permissions to do remote installation. </a:t>
            </a:r>
            <a:br>
              <a:rPr lang="en-US" dirty="0">
                <a:latin typeface="Bookman Old Style" pitchFamily="18" charset="0"/>
              </a:rPr>
            </a:br>
            <a:br>
              <a:rPr lang="en-US" dirty="0">
                <a:latin typeface="Bookman Old Style" pitchFamily="18" charset="0"/>
              </a:rPr>
            </a:br>
            <a:endParaRPr lang="en-US" dirty="0">
              <a:latin typeface="Bookman Old Style" pitchFamily="18" charset="0"/>
            </a:endParaRPr>
          </a:p>
          <a:p>
            <a:endParaRPr lang="en-US" dirty="0">
              <a:latin typeface="Bookman Old Style" pitchFamily="18" charset="0"/>
            </a:endParaRPr>
          </a:p>
        </p:txBody>
      </p:sp>
      <p:sp>
        <p:nvSpPr>
          <p:cNvPr id="4" name="Title 1"/>
          <p:cNvSpPr>
            <a:spLocks noGrp="1"/>
          </p:cNvSpPr>
          <p:nvPr>
            <p:ph type="title"/>
          </p:nvPr>
        </p:nvSpPr>
        <p:spPr>
          <a:xfrm>
            <a:off x="609441" y="290024"/>
            <a:ext cx="10969943" cy="1207029"/>
          </a:xfrm>
        </p:spPr>
        <p:txBody>
          <a:bodyPr lIns="124358" tIns="62179" rIns="124358" bIns="62179"/>
          <a:lstStyle/>
          <a:p>
            <a:r>
              <a:rPr lang="en-US" sz="4500" dirty="0">
                <a:latin typeface="Bookman Old Style" pitchFamily="18" charset="0"/>
              </a:rPr>
              <a:t>2.Fraud using Remote Access / </a:t>
            </a:r>
            <a:r>
              <a:rPr lang="en-US" sz="4500" dirty="0" err="1">
                <a:latin typeface="Bookman Old Style" pitchFamily="18" charset="0"/>
              </a:rPr>
              <a:t>AnyDesk</a:t>
            </a:r>
            <a:r>
              <a:rPr lang="en-US" sz="4500" dirty="0">
                <a:latin typeface="Bookman Old Style" pitchFamily="18" charset="0"/>
              </a:rPr>
              <a:t> Mobile App</a:t>
            </a:r>
          </a:p>
        </p:txBody>
      </p:sp>
      <p:pic>
        <p:nvPicPr>
          <p:cNvPr id="2" name="Picture 1">
            <a:extLst>
              <a:ext uri="{FF2B5EF4-FFF2-40B4-BE49-F238E27FC236}">
                <a16:creationId xmlns:a16="http://schemas.microsoft.com/office/drawing/2014/main" id="{A4F43E64-3064-E349-8AA3-89C05869E742}"/>
              </a:ext>
            </a:extLst>
          </p:cNvPr>
          <p:cNvPicPr>
            <a:picLocks noChangeAspect="1"/>
          </p:cNvPicPr>
          <p:nvPr/>
        </p:nvPicPr>
        <p:blipFill>
          <a:blip r:embed="rId2"/>
          <a:stretch>
            <a:fillRect/>
          </a:stretch>
        </p:blipFill>
        <p:spPr>
          <a:xfrm>
            <a:off x="760412" y="5540375"/>
            <a:ext cx="4089400" cy="1701800"/>
          </a:xfrm>
          <a:prstGeom prst="rect">
            <a:avLst/>
          </a:prstGeom>
        </p:spPr>
      </p:pic>
      <p:pic>
        <p:nvPicPr>
          <p:cNvPr id="5" name="Picture 4">
            <a:extLst>
              <a:ext uri="{FF2B5EF4-FFF2-40B4-BE49-F238E27FC236}">
                <a16:creationId xmlns:a16="http://schemas.microsoft.com/office/drawing/2014/main" id="{4C8169E8-B8AF-2645-9D85-1F065366F084}"/>
              </a:ext>
            </a:extLst>
          </p:cNvPr>
          <p:cNvPicPr>
            <a:picLocks noChangeAspect="1"/>
          </p:cNvPicPr>
          <p:nvPr/>
        </p:nvPicPr>
        <p:blipFill>
          <a:blip r:embed="rId3"/>
          <a:stretch>
            <a:fillRect/>
          </a:stretch>
        </p:blipFill>
        <p:spPr>
          <a:xfrm>
            <a:off x="6157198" y="5391436"/>
            <a:ext cx="4114800" cy="1854200"/>
          </a:xfrm>
          <a:prstGeom prst="rect">
            <a:avLst/>
          </a:prstGeom>
        </p:spPr>
      </p:pic>
    </p:spTree>
    <p:extLst>
      <p:ext uri="{BB962C8B-B14F-4D97-AF65-F5344CB8AC3E}">
        <p14:creationId xmlns:p14="http://schemas.microsoft.com/office/powerpoint/2010/main" val="297165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BD87-8468-DE46-A766-D2F07CD165DE}"/>
              </a:ext>
            </a:extLst>
          </p:cNvPr>
          <p:cNvSpPr>
            <a:spLocks noGrp="1"/>
          </p:cNvSpPr>
          <p:nvPr>
            <p:ph type="title"/>
          </p:nvPr>
        </p:nvSpPr>
        <p:spPr/>
        <p:txBody>
          <a:bodyPr/>
          <a:lstStyle/>
          <a:p>
            <a:r>
              <a:rPr lang="en-US" sz="4500" dirty="0">
                <a:latin typeface="Bookman Old Style" panose="02050604050505020204" pitchFamily="18" charset="0"/>
              </a:rPr>
              <a:t>UPI - </a:t>
            </a:r>
            <a:r>
              <a:rPr lang="en-IN" sz="4500" dirty="0">
                <a:latin typeface="Bookman Old Style" panose="02050604050505020204" pitchFamily="18" charset="0"/>
              </a:rPr>
              <a:t>Unified Payments Interface</a:t>
            </a:r>
            <a:endParaRPr lang="en-US" sz="4500"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EC4531A4-B4C6-B14C-B7EF-B3A95550FA7C}"/>
              </a:ext>
            </a:extLst>
          </p:cNvPr>
          <p:cNvSpPr>
            <a:spLocks noGrp="1"/>
          </p:cNvSpPr>
          <p:nvPr>
            <p:ph idx="1"/>
          </p:nvPr>
        </p:nvSpPr>
        <p:spPr>
          <a:xfrm>
            <a:off x="431112" y="1386904"/>
            <a:ext cx="10969943" cy="3258979"/>
          </a:xfrm>
        </p:spPr>
        <p:txBody>
          <a:bodyPr>
            <a:normAutofit/>
          </a:bodyPr>
          <a:lstStyle/>
          <a:p>
            <a:r>
              <a:rPr lang="en-IN" sz="3500" dirty="0">
                <a:latin typeface="Bookman Old Style" panose="02050604050505020204" pitchFamily="18" charset="0"/>
              </a:rPr>
              <a:t>UPI is an instant, real-time digital payment system for mobile-to-mobile money transfer between participating banks.</a:t>
            </a:r>
          </a:p>
          <a:p>
            <a:r>
              <a:rPr lang="en-IN" sz="3500" dirty="0">
                <a:latin typeface="Bookman Old Style" panose="02050604050505020204" pitchFamily="18" charset="0"/>
              </a:rPr>
              <a:t>It is developed by the National Payments Corporation of India (NPCI).</a:t>
            </a:r>
          </a:p>
        </p:txBody>
      </p:sp>
      <p:graphicFrame>
        <p:nvGraphicFramePr>
          <p:cNvPr id="6" name="Diagram 5">
            <a:extLst>
              <a:ext uri="{FF2B5EF4-FFF2-40B4-BE49-F238E27FC236}">
                <a16:creationId xmlns:a16="http://schemas.microsoft.com/office/drawing/2014/main" id="{A6943584-F090-9240-803C-EB53584BFA91}"/>
              </a:ext>
            </a:extLst>
          </p:cNvPr>
          <p:cNvGraphicFramePr/>
          <p:nvPr>
            <p:extLst/>
          </p:nvPr>
        </p:nvGraphicFramePr>
        <p:xfrm>
          <a:off x="1674813" y="5609243"/>
          <a:ext cx="8482542" cy="1364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a:extLst>
              <a:ext uri="{FF2B5EF4-FFF2-40B4-BE49-F238E27FC236}">
                <a16:creationId xmlns:a16="http://schemas.microsoft.com/office/drawing/2014/main" id="{764F8127-622D-8D4F-A20B-08E378B05EC8}"/>
              </a:ext>
            </a:extLst>
          </p:cNvPr>
          <p:cNvSpPr/>
          <p:nvPr/>
        </p:nvSpPr>
        <p:spPr>
          <a:xfrm>
            <a:off x="1446212" y="4764087"/>
            <a:ext cx="8711143" cy="845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Installing UPI </a:t>
            </a:r>
          </a:p>
        </p:txBody>
      </p:sp>
    </p:spTree>
    <p:extLst>
      <p:ext uri="{BB962C8B-B14F-4D97-AF65-F5344CB8AC3E}">
        <p14:creationId xmlns:p14="http://schemas.microsoft.com/office/powerpoint/2010/main" val="367125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Bookman Old Style" panose="02050604050505020204" pitchFamily="18" charset="0"/>
              </a:rPr>
              <a:t>3. UPI Fraud</a:t>
            </a:r>
          </a:p>
        </p:txBody>
      </p:sp>
      <p:sp>
        <p:nvSpPr>
          <p:cNvPr id="3" name="Content Placeholder 2"/>
          <p:cNvSpPr>
            <a:spLocks noGrp="1"/>
          </p:cNvSpPr>
          <p:nvPr>
            <p:ph idx="1"/>
          </p:nvPr>
        </p:nvSpPr>
        <p:spPr/>
        <p:txBody>
          <a:bodyPr>
            <a:normAutofit fontScale="77500" lnSpcReduction="20000"/>
          </a:bodyPr>
          <a:lstStyle/>
          <a:p>
            <a:r>
              <a:rPr lang="en-US" dirty="0">
                <a:latin typeface="Bookman Old Style" panose="02050604050505020204" pitchFamily="18" charset="0"/>
              </a:rPr>
              <a:t>Fraud ask victim to forward a message from your mobile number linked to your bank account to another number. </a:t>
            </a:r>
          </a:p>
          <a:p>
            <a:r>
              <a:rPr lang="en-US" dirty="0">
                <a:latin typeface="Bookman Old Style" panose="02050604050505020204" pitchFamily="18" charset="0"/>
              </a:rPr>
              <a:t>The message looks like this </a:t>
            </a:r>
          </a:p>
          <a:p>
            <a:r>
              <a:rPr lang="en-US" sz="2800" b="1" dirty="0">
                <a:latin typeface="Bookman Old Style" panose="02050604050505020204" pitchFamily="18" charset="0"/>
              </a:rPr>
              <a:t>axlhkugkNMEjEXxDXirl9caieMpksdhfsfgfdslE41afKnVdYGrm1HfHej5ig4/i/Osw685oLeWR0IZWllFE87tyufytugpwpnT+wmSkdAavJUhOyiDleQBAUfFTITI </a:t>
            </a:r>
          </a:p>
          <a:p>
            <a:r>
              <a:rPr lang="en-US" dirty="0">
                <a:latin typeface="Bookman Old Style" panose="02050604050505020204" pitchFamily="18" charset="0"/>
              </a:rPr>
              <a:t>This will link UPI mobile app installed on fraudster’s mobile to your bank account.</a:t>
            </a:r>
          </a:p>
          <a:p>
            <a:r>
              <a:rPr lang="en-US" dirty="0">
                <a:latin typeface="Bookman Old Style" panose="02050604050505020204" pitchFamily="18" charset="0"/>
              </a:rPr>
              <a:t>Fraudster then asks for OTP ( which will be referred as code) to set MPIN.</a:t>
            </a:r>
          </a:p>
          <a:p>
            <a:r>
              <a:rPr lang="en-US" dirty="0">
                <a:latin typeface="Bookman Old Style" panose="02050604050505020204" pitchFamily="18" charset="0"/>
              </a:rPr>
              <a:t>He can transfer 1 lakhs rupee per day.</a:t>
            </a:r>
          </a:p>
        </p:txBody>
      </p:sp>
    </p:spTree>
    <p:extLst>
      <p:ext uri="{BB962C8B-B14F-4D97-AF65-F5344CB8AC3E}">
        <p14:creationId xmlns:p14="http://schemas.microsoft.com/office/powerpoint/2010/main" val="163009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303" y="2122878"/>
            <a:ext cx="1275490" cy="1275490"/>
          </a:xfrm>
          <a:prstGeom prst="rect">
            <a:avLst/>
          </a:prstGeom>
        </p:spPr>
      </p:pic>
      <p:sp>
        <p:nvSpPr>
          <p:cNvPr id="18" name="Rectangle 17"/>
          <p:cNvSpPr/>
          <p:nvPr/>
        </p:nvSpPr>
        <p:spPr>
          <a:xfrm>
            <a:off x="3470362" y="434957"/>
            <a:ext cx="4543808" cy="635976"/>
          </a:xfrm>
          <a:prstGeom prst="rect">
            <a:avLst/>
          </a:prstGeom>
          <a:noFill/>
        </p:spPr>
        <p:txBody>
          <a:bodyPr wrap="none" lIns="121888" tIns="60944" rIns="121888" bIns="60944">
            <a:spAutoFit/>
          </a:bodyPr>
          <a:lstStyle/>
          <a:p>
            <a:pPr algn="ctr"/>
            <a:r>
              <a:rPr lang="en-US" sz="3333" dirty="0">
                <a:ln w="18000">
                  <a:solidFill>
                    <a:schemeClr val="accent2">
                      <a:satMod val="140000"/>
                    </a:schemeClr>
                  </a:solidFill>
                  <a:prstDash val="solid"/>
                  <a:miter lim="800000"/>
                </a:ln>
                <a:solidFill>
                  <a:schemeClr val="accent2"/>
                </a:solidFill>
                <a:latin typeface="Bookman Old Style" pitchFamily="18" charset="0"/>
              </a:rPr>
              <a:t>How Fraud Happens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63" y="1288276"/>
            <a:ext cx="1035114" cy="10175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0501" y="4433676"/>
            <a:ext cx="1218883" cy="1701977"/>
          </a:xfrm>
          <a:prstGeom prst="rect">
            <a:avLst/>
          </a:prstGeom>
        </p:spPr>
      </p:pic>
      <p:cxnSp>
        <p:nvCxnSpPr>
          <p:cNvPr id="10" name="Straight Arrow Connector 9"/>
          <p:cNvCxnSpPr/>
          <p:nvPr/>
        </p:nvCxnSpPr>
        <p:spPr>
          <a:xfrm>
            <a:off x="2203979" y="3011646"/>
            <a:ext cx="7618016" cy="22030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931352">
            <a:off x="3396019" y="3394273"/>
            <a:ext cx="6198220" cy="707886"/>
          </a:xfrm>
          <a:prstGeom prst="rect">
            <a:avLst/>
          </a:prstGeom>
          <a:noFill/>
        </p:spPr>
        <p:txBody>
          <a:bodyPr wrap="square" rtlCol="0">
            <a:spAutoFit/>
          </a:bodyPr>
          <a:lstStyle/>
          <a:p>
            <a:r>
              <a:rPr lang="en-US" sz="2000" dirty="0"/>
              <a:t>2. Fraudster sends SMS to Victim with instruction to forward it to Specific Number</a:t>
            </a: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2799" y="1473037"/>
            <a:ext cx="1208143" cy="685621"/>
          </a:xfrm>
          <a:prstGeom prst="rect">
            <a:avLst/>
          </a:prstGeom>
        </p:spPr>
      </p:pic>
      <p:cxnSp>
        <p:nvCxnSpPr>
          <p:cNvPr id="39" name="Straight Arrow Connector 38"/>
          <p:cNvCxnSpPr/>
          <p:nvPr/>
        </p:nvCxnSpPr>
        <p:spPr>
          <a:xfrm flipH="1" flipV="1">
            <a:off x="10936870" y="2402205"/>
            <a:ext cx="33073" cy="1726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738127" y="2701209"/>
            <a:ext cx="1094314" cy="1323439"/>
          </a:xfrm>
          <a:prstGeom prst="rect">
            <a:avLst/>
          </a:prstGeom>
          <a:noFill/>
        </p:spPr>
        <p:txBody>
          <a:bodyPr wrap="square" rtlCol="0">
            <a:spAutoFit/>
          </a:bodyPr>
          <a:lstStyle/>
          <a:p>
            <a:r>
              <a:rPr lang="en-US" sz="2000" dirty="0"/>
              <a:t>3. Sends SMS to Bank’s Gateway</a:t>
            </a:r>
          </a:p>
        </p:txBody>
      </p:sp>
      <p:sp>
        <p:nvSpPr>
          <p:cNvPr id="43" name="TextBox 42"/>
          <p:cNvSpPr txBox="1"/>
          <p:nvPr/>
        </p:nvSpPr>
        <p:spPr>
          <a:xfrm>
            <a:off x="159260" y="3399146"/>
            <a:ext cx="2044719" cy="1015663"/>
          </a:xfrm>
          <a:prstGeom prst="rect">
            <a:avLst/>
          </a:prstGeom>
          <a:noFill/>
        </p:spPr>
        <p:txBody>
          <a:bodyPr wrap="square" rtlCol="0">
            <a:spAutoFit/>
          </a:bodyPr>
          <a:lstStyle/>
          <a:p>
            <a:r>
              <a:rPr lang="en-US" sz="2000" dirty="0"/>
              <a:t>1. Fraudster installs UPI Mobile App</a:t>
            </a:r>
          </a:p>
        </p:txBody>
      </p:sp>
      <p:sp>
        <p:nvSpPr>
          <p:cNvPr id="44" name="TextBox 43"/>
          <p:cNvSpPr txBox="1"/>
          <p:nvPr/>
        </p:nvSpPr>
        <p:spPr>
          <a:xfrm>
            <a:off x="9925546" y="6135653"/>
            <a:ext cx="2198038" cy="502573"/>
          </a:xfrm>
          <a:prstGeom prst="rect">
            <a:avLst/>
          </a:prstGeom>
          <a:noFill/>
        </p:spPr>
        <p:txBody>
          <a:bodyPr wrap="none" rtlCol="0">
            <a:spAutoFit/>
          </a:bodyPr>
          <a:lstStyle/>
          <a:p>
            <a:r>
              <a:rPr lang="en-US" sz="2666" b="1" dirty="0"/>
              <a:t>Common Man</a:t>
            </a:r>
          </a:p>
        </p:txBody>
      </p:sp>
      <p:cxnSp>
        <p:nvCxnSpPr>
          <p:cNvPr id="45" name="Straight Arrow Connector 44"/>
          <p:cNvCxnSpPr>
            <a:cxnSpLocks/>
          </p:cNvCxnSpPr>
          <p:nvPr/>
        </p:nvCxnSpPr>
        <p:spPr>
          <a:xfrm flipH="1">
            <a:off x="1796217" y="1619310"/>
            <a:ext cx="7954843" cy="530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203979" y="1672376"/>
            <a:ext cx="7618016" cy="707886"/>
          </a:xfrm>
          <a:prstGeom prst="rect">
            <a:avLst/>
          </a:prstGeom>
          <a:noFill/>
        </p:spPr>
        <p:txBody>
          <a:bodyPr wrap="square" rtlCol="0">
            <a:spAutoFit/>
          </a:bodyPr>
          <a:lstStyle/>
          <a:p>
            <a:r>
              <a:rPr lang="en-US" sz="2000" dirty="0"/>
              <a:t>4. Fraudster links Victim’s Bank Account to UPI App installed on his mobile.</a:t>
            </a:r>
          </a:p>
        </p:txBody>
      </p:sp>
      <p:cxnSp>
        <p:nvCxnSpPr>
          <p:cNvPr id="58" name="Elbow Connector 57"/>
          <p:cNvCxnSpPr/>
          <p:nvPr/>
        </p:nvCxnSpPr>
        <p:spPr>
          <a:xfrm>
            <a:off x="711014" y="4839970"/>
            <a:ext cx="2945633" cy="1562353"/>
          </a:xfrm>
          <a:prstGeom prst="bentConnector3">
            <a:avLst>
              <a:gd name="adj1" fmla="val 627"/>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11014" y="5348624"/>
            <a:ext cx="2698324" cy="1015663"/>
          </a:xfrm>
          <a:prstGeom prst="rect">
            <a:avLst/>
          </a:prstGeom>
          <a:noFill/>
        </p:spPr>
        <p:txBody>
          <a:bodyPr wrap="square" rtlCol="0">
            <a:spAutoFit/>
          </a:bodyPr>
          <a:lstStyle/>
          <a:p>
            <a:r>
              <a:rPr lang="en-US" sz="2000" dirty="0"/>
              <a:t>6. Fraudster sets MPIN and Transfers </a:t>
            </a:r>
            <a:r>
              <a:rPr lang="en-US" sz="2000" dirty="0" err="1"/>
              <a:t>upto</a:t>
            </a:r>
            <a:r>
              <a:rPr lang="en-US" sz="2000" dirty="0"/>
              <a:t> 1 lakh per day</a:t>
            </a:r>
          </a:p>
        </p:txBody>
      </p:sp>
      <p:cxnSp>
        <p:nvCxnSpPr>
          <p:cNvPr id="64" name="Straight Arrow Connector 63"/>
          <p:cNvCxnSpPr/>
          <p:nvPr/>
        </p:nvCxnSpPr>
        <p:spPr>
          <a:xfrm>
            <a:off x="2133044" y="3272504"/>
            <a:ext cx="7618016" cy="22030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931352">
            <a:off x="2541583" y="4358896"/>
            <a:ext cx="6198220" cy="707886"/>
          </a:xfrm>
          <a:prstGeom prst="rect">
            <a:avLst/>
          </a:prstGeom>
          <a:noFill/>
        </p:spPr>
        <p:txBody>
          <a:bodyPr wrap="square" rtlCol="0">
            <a:spAutoFit/>
          </a:bodyPr>
          <a:lstStyle/>
          <a:p>
            <a:r>
              <a:rPr lang="en-US" sz="2000" dirty="0"/>
              <a:t>5. Fraudster ask last 6 digit of ATM/Debit card and OTP to set MPIN</a:t>
            </a:r>
          </a:p>
        </p:txBody>
      </p:sp>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761715" y="4941543"/>
            <a:ext cx="1621682" cy="1621682"/>
          </a:xfrm>
          <a:prstGeom prst="rect">
            <a:avLst/>
          </a:prstGeom>
        </p:spPr>
      </p:pic>
    </p:spTree>
    <p:extLst>
      <p:ext uri="{BB962C8B-B14F-4D97-AF65-F5344CB8AC3E}">
        <p14:creationId xmlns:p14="http://schemas.microsoft.com/office/powerpoint/2010/main" val="60689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9212</TotalTime>
  <Words>1738</Words>
  <Application>Microsoft Macintosh PowerPoint</Application>
  <PresentationFormat>Custom</PresentationFormat>
  <Paragraphs>153</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Bookman Old Style</vt:lpstr>
      <vt:lpstr>Calibri</vt:lpstr>
      <vt:lpstr>Wingdings</vt:lpstr>
      <vt:lpstr>Office Theme</vt:lpstr>
      <vt:lpstr>PowerPoint Presentation</vt:lpstr>
      <vt:lpstr>PowerPoint Presentation</vt:lpstr>
      <vt:lpstr>PowerPoint Presentation</vt:lpstr>
      <vt:lpstr>Type of Online Financial Fraud</vt:lpstr>
      <vt:lpstr>1.OTP Fraud</vt:lpstr>
      <vt:lpstr>2.Fraud using Remote Access / AnyDesk Mobile App</vt:lpstr>
      <vt:lpstr>UPI - Unified Payments Interface</vt:lpstr>
      <vt:lpstr>3. UPI Fraud</vt:lpstr>
      <vt:lpstr>PowerPoint Presentation</vt:lpstr>
      <vt:lpstr>What should victim do - UPI Fraud</vt:lpstr>
      <vt:lpstr>To stop UPI fraud,  Bank Account has to be freezed</vt:lpstr>
      <vt:lpstr>4. Refund Fraud</vt:lpstr>
      <vt:lpstr>5.Fraud using Online Fraudsters posing as govt. employee and posting fake Ads as a seller</vt:lpstr>
      <vt:lpstr>Fraudsters posing as govt. official and contacting you as a Buyer</vt:lpstr>
      <vt:lpstr> 6. Fraud using Fake SMS</vt:lpstr>
      <vt:lpstr>7. SIM Swap Fraud</vt:lpstr>
      <vt:lpstr>8. QR Code Scam</vt:lpstr>
      <vt:lpstr>QR Code Scam.</vt:lpstr>
      <vt:lpstr>Remember</vt:lpstr>
      <vt:lpstr>9. Fraud using Google Business Site</vt:lpstr>
      <vt:lpstr>10. Payment fraud using fake e-commerce sites</vt:lpstr>
      <vt:lpstr>PowerPoint Presentation</vt:lpstr>
      <vt:lpstr>PowerPoint Presentation</vt:lpstr>
      <vt:lpstr>PowerPoint Presentation</vt:lpstr>
      <vt:lpstr>PowerPoint Presentation</vt:lpstr>
      <vt:lpstr> Citizen Financial Cyber Fraud  Reporting System - 1930</vt:lpstr>
      <vt:lpstr>Citizen Financial Cyber Fraud Reporting System - 1930</vt:lpstr>
      <vt:lpstr>Cyber Crime Reporting Process</vt:lpstr>
      <vt:lpstr>Information required to stop  fraud transaction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Maverick</dc:creator>
  <cp:lastModifiedBy>Microsoft Office User</cp:lastModifiedBy>
  <cp:revision>509</cp:revision>
  <dcterms:created xsi:type="dcterms:W3CDTF">2016-08-30T09:10:22Z</dcterms:created>
  <dcterms:modified xsi:type="dcterms:W3CDTF">2022-03-26T03:22:07Z</dcterms:modified>
</cp:coreProperties>
</file>